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60" r:id="rId4"/>
    <p:sldId id="313" r:id="rId5"/>
    <p:sldId id="259" r:id="rId6"/>
    <p:sldId id="261" r:id="rId7"/>
    <p:sldId id="289" r:id="rId8"/>
    <p:sldId id="285" r:id="rId9"/>
    <p:sldId id="265" r:id="rId10"/>
    <p:sldId id="302" r:id="rId11"/>
    <p:sldId id="282" r:id="rId12"/>
    <p:sldId id="300" r:id="rId13"/>
    <p:sldId id="303" r:id="rId14"/>
    <p:sldId id="297" r:id="rId15"/>
    <p:sldId id="296" r:id="rId16"/>
    <p:sldId id="268" r:id="rId17"/>
    <p:sldId id="316" r:id="rId18"/>
    <p:sldId id="298" r:id="rId19"/>
    <p:sldId id="294" r:id="rId20"/>
    <p:sldId id="307" r:id="rId21"/>
    <p:sldId id="281" r:id="rId22"/>
    <p:sldId id="269" r:id="rId23"/>
    <p:sldId id="314" r:id="rId24"/>
    <p:sldId id="284" r:id="rId25"/>
    <p:sldId id="283" r:id="rId26"/>
    <p:sldId id="270" r:id="rId27"/>
    <p:sldId id="308" r:id="rId28"/>
    <p:sldId id="290" r:id="rId29"/>
    <p:sldId id="310" r:id="rId30"/>
    <p:sldId id="288" r:id="rId31"/>
    <p:sldId id="312" r:id="rId32"/>
    <p:sldId id="309" r:id="rId33"/>
    <p:sldId id="305" r:id="rId34"/>
    <p:sldId id="315"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7"/>
    <p:restoredTop sz="96494"/>
  </p:normalViewPr>
  <p:slideViewPr>
    <p:cSldViewPr snapToGrid="0">
      <p:cViewPr varScale="1">
        <p:scale>
          <a:sx n="122" d="100"/>
          <a:sy n="122" d="100"/>
        </p:scale>
        <p:origin x="44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2/12/23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2/12/23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2/12/23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2/12/23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2/12/23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2/12/23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2/12/23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2/12/23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2/12/23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2/12/23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D3C5D-956F-924B-6885-3A5C7B186CF8}"/>
              </a:ext>
            </a:extLst>
          </p:cNvPr>
          <p:cNvSpPr>
            <a:spLocks noGrp="1"/>
          </p:cNvSpPr>
          <p:nvPr>
            <p:ph type="ctrTitle"/>
          </p:nvPr>
        </p:nvSpPr>
        <p:spPr/>
        <p:txBody>
          <a:bodyPr/>
          <a:lstStyle/>
          <a:p>
            <a:r>
              <a:rPr lang="en-US" b="1" dirty="0"/>
              <a:t>Shine In The Midst of Problems</a:t>
            </a:r>
          </a:p>
        </p:txBody>
      </p:sp>
      <p:sp>
        <p:nvSpPr>
          <p:cNvPr id="3" name="Subtitle 2">
            <a:extLst>
              <a:ext uri="{FF2B5EF4-FFF2-40B4-BE49-F238E27FC236}">
                <a16:creationId xmlns:a16="http://schemas.microsoft.com/office/drawing/2014/main" id="{30BB49F3-8685-670E-A1BA-495A783E3A74}"/>
              </a:ext>
            </a:extLst>
          </p:cNvPr>
          <p:cNvSpPr>
            <a:spLocks noGrp="1"/>
          </p:cNvSpPr>
          <p:nvPr>
            <p:ph type="subTitle" idx="1"/>
          </p:nvPr>
        </p:nvSpPr>
        <p:spPr/>
        <p:txBody>
          <a:bodyPr/>
          <a:lstStyle/>
          <a:p>
            <a:r>
              <a:rPr lang="en-US" dirty="0"/>
              <a:t>The Book of Daniel</a:t>
            </a:r>
          </a:p>
        </p:txBody>
      </p:sp>
    </p:spTree>
    <p:extLst>
      <p:ext uri="{BB962C8B-B14F-4D97-AF65-F5344CB8AC3E}">
        <p14:creationId xmlns:p14="http://schemas.microsoft.com/office/powerpoint/2010/main" val="1319496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8A5B0D-A149-C82E-4723-E112174A759E}"/>
              </a:ext>
            </a:extLst>
          </p:cNvPr>
          <p:cNvSpPr>
            <a:spLocks noGrp="1"/>
          </p:cNvSpPr>
          <p:nvPr>
            <p:ph idx="1"/>
          </p:nvPr>
        </p:nvSpPr>
        <p:spPr>
          <a:xfrm>
            <a:off x="1638299" y="1534510"/>
            <a:ext cx="9481645" cy="4387223"/>
          </a:xfrm>
        </p:spPr>
        <p:txBody>
          <a:bodyPr>
            <a:normAutofit/>
          </a:bodyPr>
          <a:lstStyle/>
          <a:p>
            <a:pPr marL="0" indent="0" algn="ctr">
              <a:buNone/>
            </a:pPr>
            <a:r>
              <a:rPr lang="en-US" sz="6000" b="1" dirty="0"/>
              <a:t>Servant’s Attitude In The Midst Of Problems</a:t>
            </a:r>
            <a:endParaRPr lang="en-US" sz="6000" dirty="0"/>
          </a:p>
        </p:txBody>
      </p:sp>
    </p:spTree>
    <p:extLst>
      <p:ext uri="{BB962C8B-B14F-4D97-AF65-F5344CB8AC3E}">
        <p14:creationId xmlns:p14="http://schemas.microsoft.com/office/powerpoint/2010/main" val="2548782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598839-1676-B95B-7AA1-0123B7CFD828}"/>
              </a:ext>
            </a:extLst>
          </p:cNvPr>
          <p:cNvSpPr>
            <a:spLocks noGrp="1"/>
          </p:cNvSpPr>
          <p:nvPr>
            <p:ph idx="1"/>
          </p:nvPr>
        </p:nvSpPr>
        <p:spPr>
          <a:xfrm>
            <a:off x="1500375" y="1187669"/>
            <a:ext cx="10325000" cy="5528258"/>
          </a:xfrm>
        </p:spPr>
        <p:txBody>
          <a:bodyPr>
            <a:noAutofit/>
          </a:bodyPr>
          <a:lstStyle/>
          <a:p>
            <a:pPr marL="0" indent="0">
              <a:buNone/>
            </a:pPr>
            <a:endParaRPr lang="en-US" sz="2800" b="0" i="0" u="none" strike="noStrike" dirty="0">
              <a:solidFill>
                <a:srgbClr val="000000"/>
              </a:solidFill>
              <a:effectLst/>
              <a:latin typeface="system-ui"/>
            </a:endParaRPr>
          </a:p>
          <a:p>
            <a:pPr marL="0" indent="0">
              <a:buNone/>
            </a:pPr>
            <a:r>
              <a:rPr lang="en-US" sz="2400" dirty="0">
                <a:solidFill>
                  <a:srgbClr val="000000"/>
                </a:solidFill>
                <a:latin typeface="Times New Roman" panose="02020603050405020304" pitchFamily="18" charset="0"/>
                <a:cs typeface="Times New Roman" panose="02020603050405020304" pitchFamily="18" charset="0"/>
              </a:rPr>
              <a:t>Vs 9 - The dream is so disturbing to the King that he issues a command that unless they tell him what he dreamed and what the dream means they will all </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be killed.</a:t>
            </a:r>
          </a:p>
          <a:p>
            <a:pPr marL="0" indent="0">
              <a:buNone/>
            </a:pPr>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2400" b="0" i="0" u="none" strike="noStrike" dirty="0">
                <a:solidFill>
                  <a:srgbClr val="000000"/>
                </a:solidFill>
                <a:effectLst/>
                <a:latin typeface="Times New Roman" panose="02020603050405020304" pitchFamily="18" charset="0"/>
                <a:cs typeface="Times New Roman" panose="02020603050405020304" pitchFamily="18" charset="0"/>
              </a:rPr>
              <a:t>Vs 16 - Daniel goes in to see the king and </a:t>
            </a:r>
            <a:r>
              <a:rPr lang="en-US" sz="2400" dirty="0">
                <a:solidFill>
                  <a:srgbClr val="000000"/>
                </a:solidFill>
                <a:latin typeface="Times New Roman" panose="02020603050405020304" pitchFamily="18" charset="0"/>
                <a:cs typeface="Times New Roman" panose="02020603050405020304" pitchFamily="18" charset="0"/>
              </a:rPr>
              <a:t>ask him for time and that he will show him his dream and give interpretation.  </a:t>
            </a:r>
            <a:r>
              <a:rPr lang="en-US" sz="2400" b="1" dirty="0">
                <a:solidFill>
                  <a:srgbClr val="000000"/>
                </a:solidFill>
                <a:latin typeface="Times New Roman" panose="02020603050405020304" pitchFamily="18" charset="0"/>
                <a:cs typeface="Times New Roman" panose="02020603050405020304" pitchFamily="18" charset="0"/>
              </a:rPr>
              <a:t>Good attitude. He doesn’t try to convince the king to stop the madness nor does he beg for his life.</a:t>
            </a:r>
          </a:p>
          <a:p>
            <a:pPr marL="0" indent="0">
              <a:buNone/>
            </a:pPr>
            <a:endParaRPr lang="en-US" sz="2400" dirty="0">
              <a:solidFill>
                <a:srgbClr val="000000"/>
              </a:solidFill>
              <a:latin typeface="Times New Roman" panose="02020603050405020304" pitchFamily="18" charset="0"/>
              <a:cs typeface="Times New Roman" panose="02020603050405020304" pitchFamily="18" charset="0"/>
            </a:endParaRPr>
          </a:p>
          <a:p>
            <a:pPr marL="0" indent="0">
              <a:buNone/>
            </a:pPr>
            <a:r>
              <a:rPr lang="en-US" sz="2400" b="0" i="0" u="none" strike="noStrike" dirty="0">
                <a:solidFill>
                  <a:srgbClr val="000000"/>
                </a:solidFill>
                <a:effectLst/>
                <a:latin typeface="Times New Roman" panose="02020603050405020304" pitchFamily="18" charset="0"/>
                <a:cs typeface="Times New Roman" panose="02020603050405020304" pitchFamily="18" charset="0"/>
              </a:rPr>
              <a:t>Vs 17, 18 - Daniel goes to his house and lets Hananiah</a:t>
            </a:r>
            <a:r>
              <a:rPr lang="en-US" sz="2400" dirty="0">
                <a:solidFill>
                  <a:srgbClr val="000000"/>
                </a:solidFill>
                <a:latin typeface="Times New Roman" panose="02020603050405020304" pitchFamily="18" charset="0"/>
                <a:cs typeface="Times New Roman" panose="02020603050405020304" pitchFamily="18" charset="0"/>
              </a:rPr>
              <a:t>, Azariah and </a:t>
            </a:r>
            <a:r>
              <a:rPr lang="en-US" sz="2400" dirty="0" err="1">
                <a:solidFill>
                  <a:srgbClr val="000000"/>
                </a:solidFill>
                <a:latin typeface="Times New Roman" panose="02020603050405020304" pitchFamily="18" charset="0"/>
                <a:cs typeface="Times New Roman" panose="02020603050405020304" pitchFamily="18" charset="0"/>
              </a:rPr>
              <a:t>Mishael</a:t>
            </a:r>
            <a:r>
              <a:rPr lang="en-US" sz="2400" dirty="0">
                <a:solidFill>
                  <a:srgbClr val="000000"/>
                </a:solidFill>
                <a:latin typeface="Times New Roman" panose="02020603050405020304" pitchFamily="18" charset="0"/>
                <a:cs typeface="Times New Roman" panose="02020603050405020304" pitchFamily="18" charset="0"/>
              </a:rPr>
              <a:t> know what’s happening and they seek God to reveal this secret.</a:t>
            </a:r>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sz="2800" dirty="0">
              <a:solidFill>
                <a:srgbClr val="000000"/>
              </a:solidFill>
              <a:latin typeface="system-ui"/>
            </a:endParaRPr>
          </a:p>
        </p:txBody>
      </p:sp>
      <p:sp>
        <p:nvSpPr>
          <p:cNvPr id="4" name="Title 1">
            <a:extLst>
              <a:ext uri="{FF2B5EF4-FFF2-40B4-BE49-F238E27FC236}">
                <a16:creationId xmlns:a16="http://schemas.microsoft.com/office/drawing/2014/main" id="{B3E2C3E7-59D8-DB28-271F-A9064CBA400F}"/>
              </a:ext>
            </a:extLst>
          </p:cNvPr>
          <p:cNvSpPr>
            <a:spLocks noGrp="1"/>
          </p:cNvSpPr>
          <p:nvPr>
            <p:ph type="title"/>
          </p:nvPr>
        </p:nvSpPr>
        <p:spPr>
          <a:xfrm>
            <a:off x="1342720" y="0"/>
            <a:ext cx="10325000" cy="567192"/>
          </a:xfrm>
        </p:spPr>
        <p:txBody>
          <a:bodyPr>
            <a:normAutofit fontScale="90000"/>
          </a:bodyPr>
          <a:lstStyle/>
          <a:p>
            <a:r>
              <a:rPr lang="en-US" dirty="0"/>
              <a:t>Problem –  The Secret Dream</a:t>
            </a:r>
          </a:p>
        </p:txBody>
      </p:sp>
    </p:spTree>
    <p:extLst>
      <p:ext uri="{BB962C8B-B14F-4D97-AF65-F5344CB8AC3E}">
        <p14:creationId xmlns:p14="http://schemas.microsoft.com/office/powerpoint/2010/main" val="979884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3BE58A-3933-424E-A1B0-15930BC84794}"/>
              </a:ext>
            </a:extLst>
          </p:cNvPr>
          <p:cNvSpPr>
            <a:spLocks noGrp="1"/>
          </p:cNvSpPr>
          <p:nvPr>
            <p:ph idx="1"/>
          </p:nvPr>
        </p:nvSpPr>
        <p:spPr>
          <a:xfrm>
            <a:off x="1658030" y="1127997"/>
            <a:ext cx="10325000" cy="5062595"/>
          </a:xfrm>
        </p:spPr>
        <p:txBody>
          <a:bodyPr>
            <a:normAutofit/>
          </a:bodyPr>
          <a:lstStyle/>
          <a:p>
            <a:pPr marL="0" indent="0" algn="l">
              <a:buNone/>
            </a:pPr>
            <a:endParaRPr lang="en-US" b="1" i="0" u="none" strike="noStrike" baseline="30000" dirty="0">
              <a:solidFill>
                <a:srgbClr val="000000"/>
              </a:solidFill>
              <a:effectLst/>
              <a:latin typeface="system-ui"/>
            </a:endParaRPr>
          </a:p>
          <a:p>
            <a:pPr marL="0" indent="0" algn="l">
              <a:buNone/>
            </a:pPr>
            <a:r>
              <a:rPr lang="en-US" sz="2400" dirty="0">
                <a:solidFill>
                  <a:srgbClr val="000000"/>
                </a:solidFill>
                <a:latin typeface="Times New Roman" panose="02020603050405020304" pitchFamily="18" charset="0"/>
                <a:cs typeface="Times New Roman" panose="02020603050405020304" pitchFamily="18" charset="0"/>
              </a:rPr>
              <a:t>Vs 19</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 </a:t>
            </a:r>
            <a:r>
              <a:rPr lang="en-US" sz="2400" b="0" u="none" dirty="0">
                <a:solidFill>
                  <a:srgbClr val="000000"/>
                </a:solidFill>
                <a:latin typeface="Times New Roman" panose="02020603050405020304" pitchFamily="18" charset="0"/>
                <a:cs typeface="Times New Roman" panose="02020603050405020304" pitchFamily="18" charset="0"/>
              </a:rPr>
              <a:t>T</a:t>
            </a:r>
            <a:r>
              <a:rPr lang="en-US" sz="2400" i="0" strike="noStrike" dirty="0">
                <a:solidFill>
                  <a:srgbClr val="000000"/>
                </a:solidFill>
                <a:effectLst/>
                <a:latin typeface="Times New Roman" panose="02020603050405020304" pitchFamily="18" charset="0"/>
                <a:cs typeface="Times New Roman" panose="02020603050405020304" pitchFamily="18" charset="0"/>
              </a:rPr>
              <a:t>he secret is revealed to </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Daniel in a night vision. He blesses and thanks God.</a:t>
            </a:r>
          </a:p>
          <a:p>
            <a:pPr marL="0" indent="0" algn="l">
              <a:buNone/>
            </a:pPr>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p>
            <a:pPr marL="0" indent="0" algn="l">
              <a:buNone/>
            </a:pPr>
            <a:r>
              <a:rPr lang="en-US" sz="2400" b="1" i="0" u="none" strike="noStrike" baseline="30000" dirty="0">
                <a:solidFill>
                  <a:srgbClr val="000000"/>
                </a:solidFill>
                <a:effectLst/>
                <a:latin typeface="Times New Roman" panose="02020603050405020304" pitchFamily="18" charset="0"/>
                <a:cs typeface="Times New Roman" panose="02020603050405020304" pitchFamily="18" charset="0"/>
              </a:rPr>
              <a:t>23 </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I thank thee, and praise thee, O thou God of my fathers, who hast given </a:t>
            </a:r>
            <a:r>
              <a:rPr lang="en-US" sz="2400" b="1" u="sng" strike="noStrike" dirty="0">
                <a:solidFill>
                  <a:srgbClr val="000000"/>
                </a:solidFill>
                <a:effectLst/>
                <a:latin typeface="Times New Roman" panose="02020603050405020304" pitchFamily="18" charset="0"/>
                <a:cs typeface="Times New Roman" panose="02020603050405020304" pitchFamily="18" charset="0"/>
              </a:rPr>
              <a:t>me</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 wisdom and might, and hast made known unto </a:t>
            </a:r>
            <a:r>
              <a:rPr lang="en-US" sz="2400" b="1" u="sng" strike="noStrike" dirty="0">
                <a:solidFill>
                  <a:srgbClr val="000000"/>
                </a:solidFill>
                <a:effectLst/>
                <a:latin typeface="Times New Roman" panose="02020603050405020304" pitchFamily="18" charset="0"/>
                <a:cs typeface="Times New Roman" panose="02020603050405020304" pitchFamily="18" charset="0"/>
              </a:rPr>
              <a:t>me</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 now what </a:t>
            </a:r>
            <a:r>
              <a:rPr lang="en-US" sz="2400" b="1" u="sng" strike="noStrike" dirty="0">
                <a:solidFill>
                  <a:srgbClr val="000000"/>
                </a:solidFill>
                <a:effectLst/>
                <a:latin typeface="Times New Roman" panose="02020603050405020304" pitchFamily="18" charset="0"/>
                <a:cs typeface="Times New Roman" panose="02020603050405020304" pitchFamily="18" charset="0"/>
              </a:rPr>
              <a:t>we</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 desired of thee: for thou hast now made known unto </a:t>
            </a:r>
            <a:r>
              <a:rPr lang="en-US" sz="2400" b="1" u="sng" strike="noStrike" dirty="0">
                <a:solidFill>
                  <a:srgbClr val="000000"/>
                </a:solidFill>
                <a:effectLst/>
                <a:latin typeface="Times New Roman" panose="02020603050405020304" pitchFamily="18" charset="0"/>
                <a:cs typeface="Times New Roman" panose="02020603050405020304" pitchFamily="18" charset="0"/>
              </a:rPr>
              <a:t>us</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 the king's matter.</a:t>
            </a:r>
          </a:p>
          <a:p>
            <a:pPr marL="0" indent="0" algn="l">
              <a:buNone/>
            </a:pPr>
            <a:endParaRPr lang="en-US" sz="2800" b="0" i="0" u="none" strike="noStrike" dirty="0">
              <a:solidFill>
                <a:srgbClr val="000000"/>
              </a:solidFill>
              <a:effectLst/>
              <a:latin typeface="Arial" panose="020B0604020202020204" pitchFamily="34" charset="0"/>
              <a:cs typeface="Arial" panose="020B0604020202020204" pitchFamily="34" charset="0"/>
            </a:endParaRPr>
          </a:p>
          <a:p>
            <a:pPr marL="0" indent="0" algn="l">
              <a:buNone/>
            </a:pPr>
            <a:br>
              <a:rPr lang="en-US" dirty="0"/>
            </a:br>
            <a:endParaRPr lang="en-US" dirty="0"/>
          </a:p>
        </p:txBody>
      </p:sp>
      <p:sp>
        <p:nvSpPr>
          <p:cNvPr id="2" name="Title 1">
            <a:extLst>
              <a:ext uri="{FF2B5EF4-FFF2-40B4-BE49-F238E27FC236}">
                <a16:creationId xmlns:a16="http://schemas.microsoft.com/office/drawing/2014/main" id="{D22CA852-BAB9-D509-8919-936407DABA6D}"/>
              </a:ext>
            </a:extLst>
          </p:cNvPr>
          <p:cNvSpPr>
            <a:spLocks noGrp="1"/>
          </p:cNvSpPr>
          <p:nvPr>
            <p:ph type="title"/>
          </p:nvPr>
        </p:nvSpPr>
        <p:spPr>
          <a:xfrm>
            <a:off x="1658030" y="152582"/>
            <a:ext cx="10325000" cy="684515"/>
          </a:xfrm>
        </p:spPr>
        <p:txBody>
          <a:bodyPr>
            <a:normAutofit/>
          </a:bodyPr>
          <a:lstStyle/>
          <a:p>
            <a:r>
              <a:rPr lang="en-US" dirty="0"/>
              <a:t>Secret Revealed</a:t>
            </a:r>
          </a:p>
        </p:txBody>
      </p:sp>
    </p:spTree>
    <p:extLst>
      <p:ext uri="{BB962C8B-B14F-4D97-AF65-F5344CB8AC3E}">
        <p14:creationId xmlns:p14="http://schemas.microsoft.com/office/powerpoint/2010/main" val="1378017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5D3C0-93C0-40C3-92D7-C3A0DD6C2F97}"/>
              </a:ext>
            </a:extLst>
          </p:cNvPr>
          <p:cNvSpPr>
            <a:spLocks noGrp="1"/>
          </p:cNvSpPr>
          <p:nvPr>
            <p:ph type="title"/>
          </p:nvPr>
        </p:nvSpPr>
        <p:spPr>
          <a:xfrm>
            <a:off x="2060611" y="121613"/>
            <a:ext cx="8911687" cy="815807"/>
          </a:xfrm>
        </p:spPr>
        <p:txBody>
          <a:bodyPr/>
          <a:lstStyle/>
          <a:p>
            <a:r>
              <a:rPr lang="en-US" dirty="0"/>
              <a:t>Secret Revealed</a:t>
            </a:r>
          </a:p>
        </p:txBody>
      </p:sp>
      <p:sp>
        <p:nvSpPr>
          <p:cNvPr id="3" name="Content Placeholder 2">
            <a:extLst>
              <a:ext uri="{FF2B5EF4-FFF2-40B4-BE49-F238E27FC236}">
                <a16:creationId xmlns:a16="http://schemas.microsoft.com/office/drawing/2014/main" id="{3F6F0567-D9FE-B379-10D2-E8A36737EAE0}"/>
              </a:ext>
            </a:extLst>
          </p:cNvPr>
          <p:cNvSpPr>
            <a:spLocks noGrp="1"/>
          </p:cNvSpPr>
          <p:nvPr>
            <p:ph idx="1"/>
          </p:nvPr>
        </p:nvSpPr>
        <p:spPr>
          <a:xfrm>
            <a:off x="2056898" y="1032013"/>
            <a:ext cx="8915400" cy="5526442"/>
          </a:xfrm>
        </p:spPr>
        <p:txBody>
          <a:bodyPr>
            <a:normAutofit/>
          </a:bodyPr>
          <a:lstStyle/>
          <a:p>
            <a:pPr marL="0" indent="0">
              <a:buNone/>
            </a:pPr>
            <a:r>
              <a:rPr lang="en-US" sz="2400" dirty="0">
                <a:solidFill>
                  <a:srgbClr val="000000"/>
                </a:solidFill>
                <a:latin typeface="Times New Roman" panose="02020603050405020304" pitchFamily="18" charset="0"/>
                <a:cs typeface="Times New Roman" panose="02020603050405020304" pitchFamily="18" charset="0"/>
              </a:rPr>
              <a:t>Vs 27 The wise men, the astrologers, the magicians, the soothsayers, can’t reveal this secret.</a:t>
            </a:r>
          </a:p>
          <a:p>
            <a:pPr marL="0" indent="0">
              <a:buNone/>
            </a:pPr>
            <a:endParaRPr lang="en-US" sz="2400" dirty="0">
              <a:solidFill>
                <a:srgbClr val="000000"/>
              </a:solidFill>
              <a:latin typeface="Times New Roman" panose="02020603050405020304" pitchFamily="18" charset="0"/>
              <a:cs typeface="Times New Roman" panose="02020603050405020304" pitchFamily="18" charset="0"/>
            </a:endParaRPr>
          </a:p>
          <a:p>
            <a:pPr marL="0" indent="0">
              <a:buNone/>
            </a:pPr>
            <a:r>
              <a:rPr lang="en-US" sz="2400" dirty="0">
                <a:solidFill>
                  <a:srgbClr val="000000"/>
                </a:solidFill>
                <a:latin typeface="Times New Roman" panose="02020603050405020304" pitchFamily="18" charset="0"/>
                <a:cs typeface="Times New Roman" panose="02020603050405020304" pitchFamily="18" charset="0"/>
              </a:rPr>
              <a:t>Vs 28 But there is a God in heaven that </a:t>
            </a:r>
            <a:r>
              <a:rPr lang="en-US" sz="2400" dirty="0" err="1">
                <a:solidFill>
                  <a:srgbClr val="000000"/>
                </a:solidFill>
                <a:latin typeface="Times New Roman" panose="02020603050405020304" pitchFamily="18" charset="0"/>
                <a:cs typeface="Times New Roman" panose="02020603050405020304" pitchFamily="18" charset="0"/>
              </a:rPr>
              <a:t>revealeth</a:t>
            </a:r>
            <a:r>
              <a:rPr lang="en-US" sz="2400" dirty="0">
                <a:solidFill>
                  <a:srgbClr val="000000"/>
                </a:solidFill>
                <a:latin typeface="Times New Roman" panose="02020603050405020304" pitchFamily="18" charset="0"/>
                <a:cs typeface="Times New Roman" panose="02020603050405020304" pitchFamily="18" charset="0"/>
              </a:rPr>
              <a:t> secrets, and </a:t>
            </a:r>
            <a:r>
              <a:rPr lang="en-US" sz="2400" dirty="0" err="1">
                <a:solidFill>
                  <a:srgbClr val="000000"/>
                </a:solidFill>
                <a:latin typeface="Times New Roman" panose="02020603050405020304" pitchFamily="18" charset="0"/>
                <a:cs typeface="Times New Roman" panose="02020603050405020304" pitchFamily="18" charset="0"/>
              </a:rPr>
              <a:t>maketh</a:t>
            </a:r>
            <a:r>
              <a:rPr lang="en-US" sz="2400" dirty="0">
                <a:solidFill>
                  <a:srgbClr val="000000"/>
                </a:solidFill>
                <a:latin typeface="Times New Roman" panose="02020603050405020304" pitchFamily="18" charset="0"/>
                <a:cs typeface="Times New Roman" panose="02020603050405020304" pitchFamily="18" charset="0"/>
              </a:rPr>
              <a:t> known to the king Nebuchadnezzar what shall be in the latter days…</a:t>
            </a:r>
          </a:p>
          <a:p>
            <a:pPr marL="0" indent="0">
              <a:buNone/>
            </a:pPr>
            <a:endParaRPr lang="en-US" sz="2400" dirty="0">
              <a:solidFill>
                <a:srgbClr val="000000"/>
              </a:solidFill>
              <a:latin typeface="Times New Roman" panose="02020603050405020304" pitchFamily="18" charset="0"/>
              <a:cs typeface="Times New Roman" panose="02020603050405020304" pitchFamily="18" charset="0"/>
            </a:endParaRPr>
          </a:p>
          <a:p>
            <a:pPr marL="0" indent="0">
              <a:buNone/>
            </a:pPr>
            <a:r>
              <a:rPr lang="en-US" sz="2400" dirty="0">
                <a:solidFill>
                  <a:srgbClr val="000000"/>
                </a:solidFill>
                <a:latin typeface="Times New Roman" panose="02020603050405020304" pitchFamily="18" charset="0"/>
                <a:cs typeface="Times New Roman" panose="02020603050405020304" pitchFamily="18" charset="0"/>
              </a:rPr>
              <a:t>Vs 30 (But remember, it’s not because I am wiser than any living person that I know this secret of your dream, for God showed it to me for your benefit.)</a:t>
            </a:r>
          </a:p>
        </p:txBody>
      </p:sp>
    </p:spTree>
    <p:extLst>
      <p:ext uri="{BB962C8B-B14F-4D97-AF65-F5344CB8AC3E}">
        <p14:creationId xmlns:p14="http://schemas.microsoft.com/office/powerpoint/2010/main" val="2440967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5D3C0-93C0-40C3-92D7-C3A0DD6C2F97}"/>
              </a:ext>
            </a:extLst>
          </p:cNvPr>
          <p:cNvSpPr>
            <a:spLocks noGrp="1"/>
          </p:cNvSpPr>
          <p:nvPr>
            <p:ph type="title"/>
          </p:nvPr>
        </p:nvSpPr>
        <p:spPr>
          <a:xfrm>
            <a:off x="2596638" y="216206"/>
            <a:ext cx="8911687" cy="815807"/>
          </a:xfrm>
        </p:spPr>
        <p:txBody>
          <a:bodyPr/>
          <a:lstStyle/>
          <a:p>
            <a:r>
              <a:rPr lang="en-US" dirty="0"/>
              <a:t>Servant’s Attitude</a:t>
            </a:r>
          </a:p>
        </p:txBody>
      </p:sp>
      <p:sp>
        <p:nvSpPr>
          <p:cNvPr id="3" name="Content Placeholder 2">
            <a:extLst>
              <a:ext uri="{FF2B5EF4-FFF2-40B4-BE49-F238E27FC236}">
                <a16:creationId xmlns:a16="http://schemas.microsoft.com/office/drawing/2014/main" id="{3F6F0567-D9FE-B379-10D2-E8A36737EAE0}"/>
              </a:ext>
            </a:extLst>
          </p:cNvPr>
          <p:cNvSpPr>
            <a:spLocks noGrp="1"/>
          </p:cNvSpPr>
          <p:nvPr>
            <p:ph idx="1"/>
          </p:nvPr>
        </p:nvSpPr>
        <p:spPr>
          <a:xfrm>
            <a:off x="2596638" y="1166648"/>
            <a:ext cx="8915400" cy="5181600"/>
          </a:xfrm>
        </p:spPr>
        <p:txBody>
          <a:bodyPr>
            <a:normAutofit/>
          </a:bodyPr>
          <a:lstStyle/>
          <a:p>
            <a:r>
              <a:rPr lang="en-US" sz="2400" dirty="0">
                <a:solidFill>
                  <a:srgbClr val="000000"/>
                </a:solidFill>
                <a:latin typeface="Times New Roman" panose="02020603050405020304" pitchFamily="18" charset="0"/>
                <a:cs typeface="Times New Roman" panose="02020603050405020304" pitchFamily="18" charset="0"/>
              </a:rPr>
              <a:t>It’s not about me.  It’s about what God wants known. Even though Daniel and the 3 Hebrew boys prayed about it, even though his life was threatened, He is a vessel sent to reveal what God wants known. He does it with a heart void of offence. </a:t>
            </a:r>
          </a:p>
          <a:p>
            <a:r>
              <a:rPr lang="en-US" sz="2400" dirty="0">
                <a:solidFill>
                  <a:srgbClr val="000000"/>
                </a:solidFill>
                <a:latin typeface="Times New Roman" panose="02020603050405020304" pitchFamily="18" charset="0"/>
                <a:cs typeface="Times New Roman" panose="02020603050405020304" pitchFamily="18" charset="0"/>
              </a:rPr>
              <a:t>Without Daniel God and the kingdom of God is hidden to Babylon.</a:t>
            </a:r>
          </a:p>
          <a:p>
            <a:r>
              <a:rPr lang="en-US" sz="2400" dirty="0">
                <a:solidFill>
                  <a:srgbClr val="000000"/>
                </a:solidFill>
                <a:latin typeface="Times New Roman" panose="02020603050405020304" pitchFamily="18" charset="0"/>
                <a:cs typeface="Times New Roman" panose="02020603050405020304" pitchFamily="18" charset="0"/>
              </a:rPr>
              <a:t>Can God use me to reveal what’s concealed in the face of problems and I remain unoffended?</a:t>
            </a:r>
          </a:p>
          <a:p>
            <a:r>
              <a:rPr lang="en-US" sz="2400" dirty="0">
                <a:solidFill>
                  <a:srgbClr val="000000"/>
                </a:solidFill>
                <a:latin typeface="Times New Roman" panose="02020603050405020304" pitchFamily="18" charset="0"/>
                <a:cs typeface="Times New Roman" panose="02020603050405020304" pitchFamily="18" charset="0"/>
              </a:rPr>
              <a:t>We are the lights of the world.</a:t>
            </a:r>
          </a:p>
          <a:p>
            <a:r>
              <a:rPr lang="en-US" sz="2400" dirty="0">
                <a:solidFill>
                  <a:srgbClr val="000000"/>
                </a:solidFill>
                <a:latin typeface="Times New Roman" panose="02020603050405020304" pitchFamily="18" charset="0"/>
                <a:cs typeface="Times New Roman" panose="02020603050405020304" pitchFamily="18" charset="0"/>
              </a:rPr>
              <a:t>2 Corinthians 4:3 – But if our gospel be hid, it is hid to them that are lost.</a:t>
            </a:r>
          </a:p>
          <a:p>
            <a:endParaRPr lang="en-US" sz="2400" dirty="0">
              <a:solidFill>
                <a:srgbClr val="000000"/>
              </a:solidFill>
              <a:latin typeface="Times New Roman" panose="02020603050405020304" pitchFamily="18" charset="0"/>
              <a:cs typeface="Times New Roman" panose="02020603050405020304" pitchFamily="18" charset="0"/>
            </a:endParaRPr>
          </a:p>
          <a:p>
            <a:pPr marL="0" indent="0">
              <a:buNone/>
            </a:pPr>
            <a:endParaRPr lang="en-US" sz="2400" dirty="0">
              <a:solidFill>
                <a:srgbClr val="000000"/>
              </a:solidFill>
              <a:latin typeface="system-ui"/>
            </a:endParaRPr>
          </a:p>
          <a:p>
            <a:pPr marL="0" indent="0">
              <a:buNone/>
            </a:pPr>
            <a:endParaRPr lang="en-US" dirty="0"/>
          </a:p>
        </p:txBody>
      </p:sp>
    </p:spTree>
    <p:extLst>
      <p:ext uri="{BB962C8B-B14F-4D97-AF65-F5344CB8AC3E}">
        <p14:creationId xmlns:p14="http://schemas.microsoft.com/office/powerpoint/2010/main" val="438906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8A5B0D-A149-C82E-4723-E112174A759E}"/>
              </a:ext>
            </a:extLst>
          </p:cNvPr>
          <p:cNvSpPr>
            <a:spLocks noGrp="1"/>
          </p:cNvSpPr>
          <p:nvPr>
            <p:ph idx="1"/>
          </p:nvPr>
        </p:nvSpPr>
        <p:spPr>
          <a:xfrm>
            <a:off x="1638299" y="1534510"/>
            <a:ext cx="9481645" cy="4387223"/>
          </a:xfrm>
        </p:spPr>
        <p:txBody>
          <a:bodyPr>
            <a:normAutofit/>
          </a:bodyPr>
          <a:lstStyle/>
          <a:p>
            <a:pPr marL="0" indent="0" algn="ctr">
              <a:buNone/>
            </a:pPr>
            <a:r>
              <a:rPr lang="en-US" sz="6000" b="1" dirty="0"/>
              <a:t>Praying In The Midst of Problems!</a:t>
            </a:r>
            <a:endParaRPr lang="en-US" sz="6000" dirty="0"/>
          </a:p>
        </p:txBody>
      </p:sp>
    </p:spTree>
    <p:extLst>
      <p:ext uri="{BB962C8B-B14F-4D97-AF65-F5344CB8AC3E}">
        <p14:creationId xmlns:p14="http://schemas.microsoft.com/office/powerpoint/2010/main" val="39080041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C7C42-7B6D-E5F8-91A4-6673360ADBE0}"/>
              </a:ext>
            </a:extLst>
          </p:cNvPr>
          <p:cNvSpPr>
            <a:spLocks noGrp="1"/>
          </p:cNvSpPr>
          <p:nvPr>
            <p:ph type="title"/>
          </p:nvPr>
        </p:nvSpPr>
        <p:spPr>
          <a:xfrm>
            <a:off x="2596638" y="331077"/>
            <a:ext cx="8911687" cy="793530"/>
          </a:xfrm>
        </p:spPr>
        <p:txBody>
          <a:bodyPr>
            <a:normAutofit/>
          </a:bodyPr>
          <a:lstStyle/>
          <a:p>
            <a:r>
              <a:rPr lang="en-US" dirty="0">
                <a:latin typeface="+mn-lt"/>
              </a:rPr>
              <a:t>Connect Prayer to the Problem</a:t>
            </a:r>
          </a:p>
        </p:txBody>
      </p:sp>
      <p:sp>
        <p:nvSpPr>
          <p:cNvPr id="3" name="Content Placeholder 2">
            <a:extLst>
              <a:ext uri="{FF2B5EF4-FFF2-40B4-BE49-F238E27FC236}">
                <a16:creationId xmlns:a16="http://schemas.microsoft.com/office/drawing/2014/main" id="{4AFA120D-0F83-1652-9DCB-730B8C0E2516}"/>
              </a:ext>
            </a:extLst>
          </p:cNvPr>
          <p:cNvSpPr>
            <a:spLocks noGrp="1"/>
          </p:cNvSpPr>
          <p:nvPr>
            <p:ph idx="1"/>
          </p:nvPr>
        </p:nvSpPr>
        <p:spPr>
          <a:xfrm>
            <a:off x="2592925" y="1124606"/>
            <a:ext cx="8915400" cy="5528441"/>
          </a:xfrm>
        </p:spPr>
        <p:txBody>
          <a:bodyPr>
            <a:normAutofit/>
          </a:bodyPr>
          <a:lstStyle/>
          <a:p>
            <a:pPr marL="514350" indent="-514350">
              <a:buFont typeface="+mj-lt"/>
              <a:buAutoNum type="arabicPeriod"/>
            </a:pPr>
            <a:r>
              <a:rPr lang="en-US" sz="2400" dirty="0">
                <a:latin typeface="Times New Roman" panose="02020603050405020304" pitchFamily="18" charset="0"/>
                <a:cs typeface="Times New Roman" panose="02020603050405020304" pitchFamily="18" charset="0"/>
              </a:rPr>
              <a:t>Daniel was quick to go to God and not convince man.  He didn’t try to go it alone. </a:t>
            </a:r>
            <a:r>
              <a:rPr lang="en-US" sz="2400" u="sng" dirty="0">
                <a:latin typeface="Times New Roman" panose="02020603050405020304" pitchFamily="18" charset="0"/>
                <a:cs typeface="Times New Roman" panose="02020603050405020304" pitchFamily="18" charset="0"/>
              </a:rPr>
              <a:t>Invite</a:t>
            </a:r>
            <a:r>
              <a:rPr lang="en-US" sz="2400" dirty="0">
                <a:latin typeface="Times New Roman" panose="02020603050405020304" pitchFamily="18" charset="0"/>
                <a:cs typeface="Times New Roman" panose="02020603050405020304" pitchFamily="18" charset="0"/>
              </a:rPr>
              <a:t> God and Godly people in. Pour out your </a:t>
            </a:r>
            <a:r>
              <a:rPr lang="en-US" sz="2400" u="sng" dirty="0">
                <a:latin typeface="Times New Roman" panose="02020603050405020304" pitchFamily="18" charset="0"/>
                <a:cs typeface="Times New Roman" panose="02020603050405020304" pitchFamily="18" charset="0"/>
              </a:rPr>
              <a:t>complaint</a:t>
            </a:r>
            <a:r>
              <a:rPr lang="en-US" sz="2400" dirty="0">
                <a:latin typeface="Times New Roman" panose="02020603050405020304" pitchFamily="18" charset="0"/>
                <a:cs typeface="Times New Roman" panose="02020603050405020304" pitchFamily="18" charset="0"/>
              </a:rPr>
              <a:t> to the Lord and only to those that will seek God with you. Guard your heart.</a:t>
            </a:r>
          </a:p>
          <a:p>
            <a:pPr marL="514350" indent="-514350">
              <a:buFont typeface="+mj-lt"/>
              <a:buAutoNum type="arabicPeriod"/>
            </a:pPr>
            <a:r>
              <a:rPr lang="en-US" sz="2400" dirty="0">
                <a:latin typeface="Times New Roman" panose="02020603050405020304" pitchFamily="18" charset="0"/>
                <a:cs typeface="Times New Roman" panose="02020603050405020304" pitchFamily="18" charset="0"/>
              </a:rPr>
              <a:t>Daniel connected prayer to the problem instead of pressure.</a:t>
            </a:r>
          </a:p>
          <a:p>
            <a:pPr lvl="2">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He brought the problem to his circle of faith.</a:t>
            </a:r>
          </a:p>
          <a:p>
            <a:pPr lvl="2">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They sought the Lord together about the problem.</a:t>
            </a:r>
          </a:p>
          <a:p>
            <a:pPr lvl="2">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The more you pray it thru, you can get a new perspective</a:t>
            </a:r>
          </a:p>
          <a:p>
            <a:pPr lvl="2">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Take time to give thanks, bless and worship God</a:t>
            </a:r>
          </a:p>
          <a:p>
            <a:pPr marL="628650" indent="-514350">
              <a:buFont typeface="+mj-lt"/>
              <a:buAutoNum type="arabicPeriod"/>
            </a:pPr>
            <a:r>
              <a:rPr lang="en-US" sz="2400" b="0" i="0" u="none" strike="noStrike" dirty="0">
                <a:solidFill>
                  <a:srgbClr val="000000"/>
                </a:solidFill>
                <a:effectLst/>
                <a:latin typeface="Times New Roman" panose="02020603050405020304" pitchFamily="18" charset="0"/>
                <a:cs typeface="Times New Roman" panose="02020603050405020304" pitchFamily="18" charset="0"/>
              </a:rPr>
              <a:t>Daniel 2:22 KJV</a:t>
            </a:r>
            <a:r>
              <a:rPr lang="en-US" sz="2400" dirty="0">
                <a:latin typeface="Times New Roman" panose="02020603050405020304" pitchFamily="18" charset="0"/>
                <a:cs typeface="Times New Roman" panose="02020603050405020304" pitchFamily="18" charset="0"/>
              </a:rPr>
              <a:t> - </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He </a:t>
            </a:r>
            <a:r>
              <a:rPr lang="en-US" sz="2400" b="0" i="0" u="none" strike="noStrike" dirty="0" err="1">
                <a:solidFill>
                  <a:srgbClr val="000000"/>
                </a:solidFill>
                <a:effectLst/>
                <a:latin typeface="Times New Roman" panose="02020603050405020304" pitchFamily="18" charset="0"/>
                <a:cs typeface="Times New Roman" panose="02020603050405020304" pitchFamily="18" charset="0"/>
              </a:rPr>
              <a:t>revealeth</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 the deep and secret things: he </a:t>
            </a:r>
            <a:r>
              <a:rPr lang="en-US" sz="2400" b="0" i="0" u="none" strike="noStrike" dirty="0" err="1">
                <a:solidFill>
                  <a:srgbClr val="000000"/>
                </a:solidFill>
                <a:effectLst/>
                <a:latin typeface="Times New Roman" panose="02020603050405020304" pitchFamily="18" charset="0"/>
                <a:cs typeface="Times New Roman" panose="02020603050405020304" pitchFamily="18" charset="0"/>
              </a:rPr>
              <a:t>knoweth</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 what is in the darkness, and the light dwelleth with him. </a:t>
            </a:r>
            <a:endParaRPr lang="en-US" sz="2200" dirty="0"/>
          </a:p>
        </p:txBody>
      </p:sp>
    </p:spTree>
    <p:extLst>
      <p:ext uri="{BB962C8B-B14F-4D97-AF65-F5344CB8AC3E}">
        <p14:creationId xmlns:p14="http://schemas.microsoft.com/office/powerpoint/2010/main" val="3890952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BEAE2-3CD7-460C-1541-5E1D23C9F9D6}"/>
              </a:ext>
            </a:extLst>
          </p:cNvPr>
          <p:cNvSpPr>
            <a:spLocks noGrp="1"/>
          </p:cNvSpPr>
          <p:nvPr>
            <p:ph type="title"/>
          </p:nvPr>
        </p:nvSpPr>
        <p:spPr/>
        <p:txBody>
          <a:bodyPr>
            <a:normAutofit/>
          </a:bodyPr>
          <a:lstStyle/>
          <a:p>
            <a:r>
              <a:rPr lang="en-US" sz="5400" b="0" i="0" u="none" strike="noStrike" dirty="0">
                <a:solidFill>
                  <a:srgbClr val="000000"/>
                </a:solidFill>
                <a:effectLst/>
                <a:latin typeface="Times New Roman" panose="02020603050405020304" pitchFamily="18" charset="0"/>
                <a:cs typeface="Times New Roman" panose="02020603050405020304" pitchFamily="18" charset="0"/>
              </a:rPr>
              <a:t>Daniel 2:22 KJV</a:t>
            </a:r>
            <a:r>
              <a:rPr lang="en-US" sz="5400" dirty="0">
                <a:latin typeface="Times New Roman" panose="02020603050405020304" pitchFamily="18" charset="0"/>
                <a:cs typeface="Times New Roman" panose="02020603050405020304" pitchFamily="18" charset="0"/>
              </a:rPr>
              <a:t> </a:t>
            </a:r>
            <a:endParaRPr lang="en-US" sz="5400" dirty="0"/>
          </a:p>
        </p:txBody>
      </p:sp>
      <p:sp>
        <p:nvSpPr>
          <p:cNvPr id="3" name="Content Placeholder 2">
            <a:extLst>
              <a:ext uri="{FF2B5EF4-FFF2-40B4-BE49-F238E27FC236}">
                <a16:creationId xmlns:a16="http://schemas.microsoft.com/office/drawing/2014/main" id="{09AA801B-CF82-2A83-E4BD-583D04E0D2A1}"/>
              </a:ext>
            </a:extLst>
          </p:cNvPr>
          <p:cNvSpPr>
            <a:spLocks noGrp="1"/>
          </p:cNvSpPr>
          <p:nvPr>
            <p:ph idx="1"/>
          </p:nvPr>
        </p:nvSpPr>
        <p:spPr/>
        <p:txBody>
          <a:bodyPr>
            <a:noAutofit/>
          </a:bodyPr>
          <a:lstStyle/>
          <a:p>
            <a:r>
              <a:rPr lang="en-US" sz="5400" b="0" i="0" u="none" strike="noStrike" dirty="0">
                <a:solidFill>
                  <a:srgbClr val="000000"/>
                </a:solidFill>
                <a:effectLst/>
                <a:latin typeface="Times New Roman" panose="02020603050405020304" pitchFamily="18" charset="0"/>
                <a:cs typeface="Times New Roman" panose="02020603050405020304" pitchFamily="18" charset="0"/>
              </a:rPr>
              <a:t>He </a:t>
            </a:r>
            <a:r>
              <a:rPr lang="en-US" sz="5400" b="0" i="0" u="none" strike="noStrike" dirty="0" err="1">
                <a:solidFill>
                  <a:srgbClr val="000000"/>
                </a:solidFill>
                <a:effectLst/>
                <a:latin typeface="Times New Roman" panose="02020603050405020304" pitchFamily="18" charset="0"/>
                <a:cs typeface="Times New Roman" panose="02020603050405020304" pitchFamily="18" charset="0"/>
              </a:rPr>
              <a:t>revealeth</a:t>
            </a:r>
            <a:r>
              <a:rPr lang="en-US" sz="5400" b="0" i="0" u="none" strike="noStrike" dirty="0">
                <a:solidFill>
                  <a:srgbClr val="000000"/>
                </a:solidFill>
                <a:effectLst/>
                <a:latin typeface="Times New Roman" panose="02020603050405020304" pitchFamily="18" charset="0"/>
                <a:cs typeface="Times New Roman" panose="02020603050405020304" pitchFamily="18" charset="0"/>
              </a:rPr>
              <a:t> the deep and secret things: he </a:t>
            </a:r>
            <a:r>
              <a:rPr lang="en-US" sz="5400" b="0" i="0" u="none" strike="noStrike" dirty="0" err="1">
                <a:solidFill>
                  <a:srgbClr val="000000"/>
                </a:solidFill>
                <a:effectLst/>
                <a:latin typeface="Times New Roman" panose="02020603050405020304" pitchFamily="18" charset="0"/>
                <a:cs typeface="Times New Roman" panose="02020603050405020304" pitchFamily="18" charset="0"/>
              </a:rPr>
              <a:t>knoweth</a:t>
            </a:r>
            <a:r>
              <a:rPr lang="en-US" sz="5400" b="0" i="0" u="none" strike="noStrike" dirty="0">
                <a:solidFill>
                  <a:srgbClr val="000000"/>
                </a:solidFill>
                <a:effectLst/>
                <a:latin typeface="Times New Roman" panose="02020603050405020304" pitchFamily="18" charset="0"/>
                <a:cs typeface="Times New Roman" panose="02020603050405020304" pitchFamily="18" charset="0"/>
              </a:rPr>
              <a:t> what is in the darkness, and the light dwelleth with him.</a:t>
            </a:r>
            <a:endParaRPr lang="en-US" sz="5400" dirty="0"/>
          </a:p>
        </p:txBody>
      </p:sp>
    </p:spTree>
    <p:extLst>
      <p:ext uri="{BB962C8B-B14F-4D97-AF65-F5344CB8AC3E}">
        <p14:creationId xmlns:p14="http://schemas.microsoft.com/office/powerpoint/2010/main" val="1907607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8A5B0D-A149-C82E-4723-E112174A759E}"/>
              </a:ext>
            </a:extLst>
          </p:cNvPr>
          <p:cNvSpPr>
            <a:spLocks noGrp="1"/>
          </p:cNvSpPr>
          <p:nvPr>
            <p:ph idx="1"/>
          </p:nvPr>
        </p:nvSpPr>
        <p:spPr>
          <a:xfrm>
            <a:off x="1743403" y="1641237"/>
            <a:ext cx="8915400" cy="3575526"/>
          </a:xfrm>
        </p:spPr>
        <p:txBody>
          <a:bodyPr>
            <a:normAutofit/>
          </a:bodyPr>
          <a:lstStyle/>
          <a:p>
            <a:pPr marL="0" indent="0" algn="ctr">
              <a:buNone/>
            </a:pPr>
            <a:r>
              <a:rPr lang="en-US" sz="6000" b="1" dirty="0"/>
              <a:t>What’s Your Perspective in the midst of Problems?</a:t>
            </a:r>
            <a:endParaRPr lang="en-US" sz="6000" dirty="0"/>
          </a:p>
        </p:txBody>
      </p:sp>
    </p:spTree>
    <p:extLst>
      <p:ext uri="{BB962C8B-B14F-4D97-AF65-F5344CB8AC3E}">
        <p14:creationId xmlns:p14="http://schemas.microsoft.com/office/powerpoint/2010/main" val="3472347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8FBEA-4B41-BA20-88E4-822A42B69E23}"/>
              </a:ext>
            </a:extLst>
          </p:cNvPr>
          <p:cNvSpPr>
            <a:spLocks noGrp="1"/>
          </p:cNvSpPr>
          <p:nvPr>
            <p:ph type="title"/>
          </p:nvPr>
        </p:nvSpPr>
        <p:spPr>
          <a:xfrm>
            <a:off x="2589212" y="85455"/>
            <a:ext cx="8911687" cy="1280890"/>
          </a:xfrm>
        </p:spPr>
        <p:txBody>
          <a:bodyPr/>
          <a:lstStyle/>
          <a:p>
            <a:r>
              <a:rPr lang="en-US" dirty="0"/>
              <a:t>God’s Perspective</a:t>
            </a:r>
          </a:p>
        </p:txBody>
      </p:sp>
      <p:sp>
        <p:nvSpPr>
          <p:cNvPr id="3" name="Content Placeholder 2">
            <a:extLst>
              <a:ext uri="{FF2B5EF4-FFF2-40B4-BE49-F238E27FC236}">
                <a16:creationId xmlns:a16="http://schemas.microsoft.com/office/drawing/2014/main" id="{233E7261-9B7E-679B-1692-DC97FBB255A4}"/>
              </a:ext>
            </a:extLst>
          </p:cNvPr>
          <p:cNvSpPr>
            <a:spLocks noGrp="1"/>
          </p:cNvSpPr>
          <p:nvPr>
            <p:ph idx="1"/>
          </p:nvPr>
        </p:nvSpPr>
        <p:spPr>
          <a:xfrm>
            <a:off x="2585499" y="998484"/>
            <a:ext cx="8915400" cy="6232634"/>
          </a:xfrm>
        </p:spPr>
        <p:txBody>
          <a:bodyPr>
            <a:normAutofit fontScale="92500"/>
          </a:bodyPr>
          <a:lstStyle/>
          <a:p>
            <a:r>
              <a:rPr lang="en-US" sz="2400" dirty="0">
                <a:solidFill>
                  <a:srgbClr val="000000"/>
                </a:solidFill>
                <a:latin typeface="Times New Roman" panose="02020603050405020304" pitchFamily="18" charset="0"/>
                <a:cs typeface="Times New Roman" panose="02020603050405020304" pitchFamily="18" charset="0"/>
              </a:rPr>
              <a:t>Daniel didn’t ask God “why” is this happening to me, he asked God to show him what.</a:t>
            </a:r>
          </a:p>
          <a:p>
            <a:r>
              <a:rPr lang="en-US" sz="2400" dirty="0">
                <a:solidFill>
                  <a:srgbClr val="000000"/>
                </a:solidFill>
                <a:latin typeface="Times New Roman" panose="02020603050405020304" pitchFamily="18" charset="0"/>
                <a:cs typeface="Times New Roman" panose="02020603050405020304" pitchFamily="18" charset="0"/>
              </a:rPr>
              <a:t>You can ask God “why” but don’t get stuck there. I can’t do the what until you explain why. </a:t>
            </a:r>
          </a:p>
          <a:p>
            <a:r>
              <a:rPr lang="en-US" sz="2400" dirty="0">
                <a:solidFill>
                  <a:srgbClr val="000000"/>
                </a:solidFill>
                <a:latin typeface="Times New Roman" panose="02020603050405020304" pitchFamily="18" charset="0"/>
                <a:cs typeface="Times New Roman" panose="02020603050405020304" pitchFamily="18" charset="0"/>
              </a:rPr>
              <a:t>Isaiah 55:8-9 </a:t>
            </a:r>
            <a:r>
              <a:rPr lang="en-US" sz="2400" dirty="0" err="1">
                <a:solidFill>
                  <a:srgbClr val="000000"/>
                </a:solidFill>
                <a:latin typeface="Times New Roman" panose="02020603050405020304" pitchFamily="18" charset="0"/>
                <a:cs typeface="Times New Roman" panose="02020603050405020304" pitchFamily="18" charset="0"/>
              </a:rPr>
              <a:t>kjv</a:t>
            </a:r>
            <a:r>
              <a:rPr lang="en-US" sz="2400" dirty="0">
                <a:solidFill>
                  <a:srgbClr val="000000"/>
                </a:solidFill>
                <a:latin typeface="Times New Roman" panose="02020603050405020304" pitchFamily="18" charset="0"/>
                <a:cs typeface="Times New Roman" panose="02020603050405020304" pitchFamily="18" charset="0"/>
              </a:rPr>
              <a:t>. </a:t>
            </a:r>
            <a:r>
              <a:rPr lang="en-US" sz="2400" b="1" i="0" u="none" strike="noStrike" baseline="30000" dirty="0">
                <a:solidFill>
                  <a:srgbClr val="000000"/>
                </a:solidFill>
                <a:effectLst/>
                <a:latin typeface="Times New Roman" panose="02020603050405020304" pitchFamily="18" charset="0"/>
                <a:cs typeface="Times New Roman" panose="02020603050405020304" pitchFamily="18" charset="0"/>
              </a:rPr>
              <a:t>8 </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For my thoughts are not your thoughts, neither are your ways my ways, saith the Lord.</a:t>
            </a:r>
          </a:p>
          <a:p>
            <a:pPr algn="l"/>
            <a:r>
              <a:rPr lang="en-US" sz="2400" b="1" i="0" u="none" strike="noStrike" baseline="30000" dirty="0">
                <a:solidFill>
                  <a:srgbClr val="000000"/>
                </a:solidFill>
                <a:effectLst/>
                <a:latin typeface="Times New Roman" panose="02020603050405020304" pitchFamily="18" charset="0"/>
                <a:cs typeface="Times New Roman" panose="02020603050405020304" pitchFamily="18" charset="0"/>
              </a:rPr>
              <a:t>9 </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For as the heavens are higher than the earth, so are my ways higher than your ways, and my thoughts than your thoughts.</a:t>
            </a:r>
          </a:p>
          <a:p>
            <a:pPr algn="l"/>
            <a:r>
              <a:rPr lang="en-US" sz="2400" b="1" i="0" u="none" strike="noStrike" baseline="30000" dirty="0">
                <a:solidFill>
                  <a:srgbClr val="000000"/>
                </a:solidFill>
                <a:effectLst/>
                <a:latin typeface="Times New Roman" panose="02020603050405020304" pitchFamily="18" charset="0"/>
                <a:cs typeface="Times New Roman" panose="02020603050405020304" pitchFamily="18" charset="0"/>
              </a:rPr>
              <a:t>10 </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For as the rain cometh down, and the snow from heaven, and </a:t>
            </a:r>
            <a:r>
              <a:rPr lang="en-US" sz="2400" b="0" i="0" u="none" strike="noStrike" dirty="0" err="1">
                <a:solidFill>
                  <a:srgbClr val="000000"/>
                </a:solidFill>
                <a:effectLst/>
                <a:latin typeface="Times New Roman" panose="02020603050405020304" pitchFamily="18" charset="0"/>
                <a:cs typeface="Times New Roman" panose="02020603050405020304" pitchFamily="18" charset="0"/>
              </a:rPr>
              <a:t>returneth</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 not thither, but </a:t>
            </a:r>
            <a:r>
              <a:rPr lang="en-US" sz="2400" b="0" i="0" u="none" strike="noStrike" dirty="0" err="1">
                <a:solidFill>
                  <a:srgbClr val="000000"/>
                </a:solidFill>
                <a:effectLst/>
                <a:latin typeface="Times New Roman" panose="02020603050405020304" pitchFamily="18" charset="0"/>
                <a:cs typeface="Times New Roman" panose="02020603050405020304" pitchFamily="18" charset="0"/>
              </a:rPr>
              <a:t>watereth</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 the earth, and </a:t>
            </a:r>
            <a:r>
              <a:rPr lang="en-US" sz="2400" b="0" i="0" u="none" strike="noStrike" dirty="0" err="1">
                <a:solidFill>
                  <a:srgbClr val="000000"/>
                </a:solidFill>
                <a:effectLst/>
                <a:latin typeface="Times New Roman" panose="02020603050405020304" pitchFamily="18" charset="0"/>
                <a:cs typeface="Times New Roman" panose="02020603050405020304" pitchFamily="18" charset="0"/>
              </a:rPr>
              <a:t>maketh</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 it bring forth and bud, that it may give seed to the </a:t>
            </a:r>
            <a:r>
              <a:rPr lang="en-US" sz="2400" b="0" i="0" u="none" strike="noStrike" dirty="0" err="1">
                <a:solidFill>
                  <a:srgbClr val="000000"/>
                </a:solidFill>
                <a:effectLst/>
                <a:latin typeface="Times New Roman" panose="02020603050405020304" pitchFamily="18" charset="0"/>
                <a:cs typeface="Times New Roman" panose="02020603050405020304" pitchFamily="18" charset="0"/>
              </a:rPr>
              <a:t>sower</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 and bread to the eater:</a:t>
            </a:r>
          </a:p>
          <a:p>
            <a:pPr algn="l"/>
            <a:r>
              <a:rPr lang="en-US" sz="2400" b="1" i="0" u="none" strike="noStrike" baseline="30000" dirty="0">
                <a:solidFill>
                  <a:srgbClr val="000000"/>
                </a:solidFill>
                <a:effectLst/>
                <a:latin typeface="Times New Roman" panose="02020603050405020304" pitchFamily="18" charset="0"/>
                <a:cs typeface="Times New Roman" panose="02020603050405020304" pitchFamily="18" charset="0"/>
              </a:rPr>
              <a:t>11 </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So shall my word be that </a:t>
            </a:r>
            <a:r>
              <a:rPr lang="en-US" sz="2400" b="0" i="0" u="none" strike="noStrike" dirty="0" err="1">
                <a:solidFill>
                  <a:srgbClr val="000000"/>
                </a:solidFill>
                <a:effectLst/>
                <a:latin typeface="Times New Roman" panose="02020603050405020304" pitchFamily="18" charset="0"/>
                <a:cs typeface="Times New Roman" panose="02020603050405020304" pitchFamily="18" charset="0"/>
              </a:rPr>
              <a:t>goeth</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 forth out of my mouth: it shall not return unto me void, but it shall accomplish that which I please, and it shall prosper in the thing whereto I sent it. – God has a plan!</a:t>
            </a:r>
          </a:p>
          <a:p>
            <a:pPr marL="0" indent="0" algn="l">
              <a:buNone/>
            </a:pPr>
            <a:br>
              <a:rPr lang="en-US" dirty="0"/>
            </a:br>
            <a:endParaRPr lang="en-US" dirty="0">
              <a:solidFill>
                <a:srgbClr val="000000"/>
              </a:solidFill>
              <a:latin typeface="system-ui"/>
            </a:endParaRPr>
          </a:p>
        </p:txBody>
      </p:sp>
    </p:spTree>
    <p:extLst>
      <p:ext uri="{BB962C8B-B14F-4D97-AF65-F5344CB8AC3E}">
        <p14:creationId xmlns:p14="http://schemas.microsoft.com/office/powerpoint/2010/main" val="2177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3FB4D-10DE-BBED-475A-DACDAB2C7F42}"/>
              </a:ext>
            </a:extLst>
          </p:cNvPr>
          <p:cNvSpPr>
            <a:spLocks noGrp="1"/>
          </p:cNvSpPr>
          <p:nvPr>
            <p:ph type="title"/>
          </p:nvPr>
        </p:nvSpPr>
        <p:spPr/>
        <p:txBody>
          <a:bodyPr/>
          <a:lstStyle/>
          <a:p>
            <a:r>
              <a:rPr lang="en-US" dirty="0"/>
              <a:t>Perilous Times – Condition of the heart</a:t>
            </a:r>
          </a:p>
        </p:txBody>
      </p:sp>
      <p:sp>
        <p:nvSpPr>
          <p:cNvPr id="3" name="Content Placeholder 2">
            <a:extLst>
              <a:ext uri="{FF2B5EF4-FFF2-40B4-BE49-F238E27FC236}">
                <a16:creationId xmlns:a16="http://schemas.microsoft.com/office/drawing/2014/main" id="{D7C0CA46-25D5-30DF-E384-A068B866A9C7}"/>
              </a:ext>
            </a:extLst>
          </p:cNvPr>
          <p:cNvSpPr>
            <a:spLocks noGrp="1"/>
          </p:cNvSpPr>
          <p:nvPr>
            <p:ph idx="1"/>
          </p:nvPr>
        </p:nvSpPr>
        <p:spPr>
          <a:xfrm>
            <a:off x="2589212" y="1480929"/>
            <a:ext cx="8915400" cy="4909931"/>
          </a:xfrm>
        </p:spPr>
        <p:txBody>
          <a:bodyPr>
            <a:normAutofit/>
          </a:bodyPr>
          <a:lstStyle/>
          <a:p>
            <a:r>
              <a:rPr lang="en-US" sz="2400" dirty="0">
                <a:solidFill>
                  <a:srgbClr val="000000"/>
                </a:solidFill>
                <a:latin typeface="Times New Roman" panose="02020603050405020304" pitchFamily="18" charset="0"/>
                <a:cs typeface="Times New Roman" panose="02020603050405020304" pitchFamily="18" charset="0"/>
              </a:rPr>
              <a:t>II</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 Timothy 3:1-4, TLB </a:t>
            </a:r>
            <a:r>
              <a:rPr lang="en-US" sz="2400" b="1" baseline="30000" dirty="0">
                <a:solidFill>
                  <a:srgbClr val="000000"/>
                </a:solidFill>
                <a:latin typeface="Times New Roman" panose="02020603050405020304" pitchFamily="18" charset="0"/>
                <a:cs typeface="Times New Roman" panose="02020603050405020304" pitchFamily="18" charset="0"/>
              </a:rPr>
              <a:t>1 </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In the last days it is going to be very difficult to be a Christian. </a:t>
            </a:r>
          </a:p>
          <a:p>
            <a:r>
              <a:rPr lang="en-US" sz="2400" b="1" i="0" u="none" strike="noStrike" baseline="30000" dirty="0">
                <a:solidFill>
                  <a:srgbClr val="000000"/>
                </a:solidFill>
                <a:effectLst/>
                <a:latin typeface="Times New Roman" panose="02020603050405020304" pitchFamily="18" charset="0"/>
                <a:cs typeface="Times New Roman" panose="02020603050405020304" pitchFamily="18" charset="0"/>
              </a:rPr>
              <a:t>2 </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For people will love only themselves and their money; they will be proud and boastful, sneering at God, disobedient to their parents, ungrateful to them, and thoroughly bad. </a:t>
            </a:r>
          </a:p>
          <a:p>
            <a:r>
              <a:rPr lang="en-US" sz="2400" b="1" i="0" u="none" strike="noStrike" baseline="30000" dirty="0">
                <a:solidFill>
                  <a:srgbClr val="000000"/>
                </a:solidFill>
                <a:effectLst/>
                <a:latin typeface="Times New Roman" panose="02020603050405020304" pitchFamily="18" charset="0"/>
                <a:cs typeface="Times New Roman" panose="02020603050405020304" pitchFamily="18" charset="0"/>
              </a:rPr>
              <a:t>3 </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They will be hardheaded and never give in to others; they will be constant liars and troublemakers and will think nothing of immorality. They will be rough and cruel, and sneer at those who try to be good.</a:t>
            </a:r>
          </a:p>
          <a:p>
            <a:r>
              <a:rPr lang="en-US" sz="2400" b="1" i="0" u="none" strike="noStrike" baseline="30000" dirty="0">
                <a:solidFill>
                  <a:srgbClr val="000000"/>
                </a:solidFill>
                <a:effectLst/>
                <a:latin typeface="Times New Roman" panose="02020603050405020304" pitchFamily="18" charset="0"/>
                <a:cs typeface="Times New Roman" panose="02020603050405020304" pitchFamily="18" charset="0"/>
              </a:rPr>
              <a:t>4 </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They will betray their friends; they will be hotheaded, puffed up with pride, and prefer good times to worshiping God.</a:t>
            </a:r>
          </a:p>
          <a:p>
            <a:pPr marL="0" indent="0">
              <a:buNone/>
            </a:pPr>
            <a:endParaRPr lang="en-US" dirty="0"/>
          </a:p>
        </p:txBody>
      </p:sp>
    </p:spTree>
    <p:extLst>
      <p:ext uri="{BB962C8B-B14F-4D97-AF65-F5344CB8AC3E}">
        <p14:creationId xmlns:p14="http://schemas.microsoft.com/office/powerpoint/2010/main" val="3820910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8FBEA-4B41-BA20-88E4-822A42B69E23}"/>
              </a:ext>
            </a:extLst>
          </p:cNvPr>
          <p:cNvSpPr>
            <a:spLocks noGrp="1"/>
          </p:cNvSpPr>
          <p:nvPr>
            <p:ph type="title"/>
          </p:nvPr>
        </p:nvSpPr>
        <p:spPr>
          <a:xfrm>
            <a:off x="2589212" y="85455"/>
            <a:ext cx="8911687" cy="1280890"/>
          </a:xfrm>
        </p:spPr>
        <p:txBody>
          <a:bodyPr/>
          <a:lstStyle/>
          <a:p>
            <a:r>
              <a:rPr lang="en-US" dirty="0"/>
              <a:t>Daniel’s Perspective</a:t>
            </a:r>
          </a:p>
        </p:txBody>
      </p:sp>
      <p:sp>
        <p:nvSpPr>
          <p:cNvPr id="3" name="Content Placeholder 2">
            <a:extLst>
              <a:ext uri="{FF2B5EF4-FFF2-40B4-BE49-F238E27FC236}">
                <a16:creationId xmlns:a16="http://schemas.microsoft.com/office/drawing/2014/main" id="{233E7261-9B7E-679B-1692-DC97FBB255A4}"/>
              </a:ext>
            </a:extLst>
          </p:cNvPr>
          <p:cNvSpPr>
            <a:spLocks noGrp="1"/>
          </p:cNvSpPr>
          <p:nvPr>
            <p:ph idx="1"/>
          </p:nvPr>
        </p:nvSpPr>
        <p:spPr>
          <a:xfrm>
            <a:off x="2589212" y="935421"/>
            <a:ext cx="8915400" cy="5559972"/>
          </a:xfrm>
        </p:spPr>
        <p:txBody>
          <a:bodyPr>
            <a:noAutofit/>
          </a:bodyPr>
          <a:lstStyle/>
          <a:p>
            <a:pPr algn="l"/>
            <a:r>
              <a:rPr lang="en-US" sz="2400" dirty="0">
                <a:solidFill>
                  <a:srgbClr val="000000"/>
                </a:solidFill>
                <a:latin typeface="Times New Roman" panose="02020603050405020304" pitchFamily="18" charset="0"/>
                <a:cs typeface="Times New Roman" panose="02020603050405020304" pitchFamily="18" charset="0"/>
              </a:rPr>
              <a:t>Sometimes the “why” will only be found by revelation (know by experience ) and not by information (know by telling). </a:t>
            </a:r>
          </a:p>
          <a:p>
            <a:pPr algn="l"/>
            <a:r>
              <a:rPr lang="en-US" sz="2400" dirty="0">
                <a:latin typeface="Times New Roman" panose="02020603050405020304" pitchFamily="18" charset="0"/>
                <a:cs typeface="Times New Roman" panose="02020603050405020304" pitchFamily="18" charset="0"/>
              </a:rPr>
              <a:t>Sometimes the “why” is found in the walk of our worship (daily walk).  </a:t>
            </a:r>
          </a:p>
          <a:p>
            <a:pPr algn="l"/>
            <a:r>
              <a:rPr lang="en-US" sz="2400" dirty="0">
                <a:latin typeface="Times New Roman" panose="02020603050405020304" pitchFamily="18" charset="0"/>
                <a:cs typeface="Times New Roman" panose="02020603050405020304" pitchFamily="18" charset="0"/>
              </a:rPr>
              <a:t>Sometimes God reveals himself as we praise Him.  </a:t>
            </a:r>
          </a:p>
          <a:p>
            <a:pPr algn="l"/>
            <a:r>
              <a:rPr lang="en-US" sz="2400" dirty="0">
                <a:latin typeface="Times New Roman" panose="02020603050405020304" pitchFamily="18" charset="0"/>
                <a:cs typeface="Times New Roman" panose="02020603050405020304" pitchFamily="18" charset="0"/>
              </a:rPr>
              <a:t>The king worshipped and received revelation of God.</a:t>
            </a:r>
          </a:p>
          <a:p>
            <a:pPr algn="l"/>
            <a:r>
              <a:rPr lang="en-US" sz="2400" dirty="0">
                <a:latin typeface="Times New Roman" panose="02020603050405020304" pitchFamily="18" charset="0"/>
                <a:cs typeface="Times New Roman" panose="02020603050405020304" pitchFamily="18" charset="0"/>
              </a:rPr>
              <a:t>After Daniel tells the king’s dream, the king worshipped Daniel and said </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your God is a God of gods, and a Lord of kings, and a revealer of secrets.  </a:t>
            </a:r>
          </a:p>
          <a:p>
            <a:pPr algn="l"/>
            <a:r>
              <a:rPr lang="en-US" sz="2400" b="0" i="0" u="none" strike="noStrike" dirty="0">
                <a:solidFill>
                  <a:srgbClr val="000000"/>
                </a:solidFill>
                <a:effectLst/>
                <a:latin typeface="Times New Roman" panose="02020603050405020304" pitchFamily="18" charset="0"/>
                <a:cs typeface="Times New Roman" panose="02020603050405020304" pitchFamily="18" charset="0"/>
              </a:rPr>
              <a:t>Does your shine cause others to</a:t>
            </a:r>
            <a:r>
              <a:rPr lang="en-US" sz="2400" dirty="0">
                <a:latin typeface="Times New Roman" panose="02020603050405020304" pitchFamily="18" charset="0"/>
                <a:cs typeface="Times New Roman" panose="02020603050405020304" pitchFamily="18" charset="0"/>
              </a:rPr>
              <a:t> worship God or see God?</a:t>
            </a:r>
            <a:br>
              <a:rPr lang="en-US" sz="2400" dirty="0">
                <a:latin typeface="Times New Roman" panose="02020603050405020304" pitchFamily="18" charset="0"/>
                <a:cs typeface="Times New Roman" panose="02020603050405020304" pitchFamily="18" charset="0"/>
              </a:rPr>
            </a:br>
            <a:endParaRPr lang="en-US" sz="24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9838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8A5B0D-A149-C82E-4723-E112174A759E}"/>
              </a:ext>
            </a:extLst>
          </p:cNvPr>
          <p:cNvSpPr>
            <a:spLocks noGrp="1"/>
          </p:cNvSpPr>
          <p:nvPr>
            <p:ph idx="1"/>
          </p:nvPr>
        </p:nvSpPr>
        <p:spPr>
          <a:xfrm>
            <a:off x="1743403" y="1641237"/>
            <a:ext cx="8915400" cy="3575526"/>
          </a:xfrm>
        </p:spPr>
        <p:txBody>
          <a:bodyPr>
            <a:normAutofit/>
          </a:bodyPr>
          <a:lstStyle/>
          <a:p>
            <a:pPr marL="0" indent="0" algn="ctr">
              <a:buNone/>
            </a:pPr>
            <a:r>
              <a:rPr lang="en-US" sz="6000" b="1" dirty="0"/>
              <a:t>God Has A Purpose In This Problem!</a:t>
            </a:r>
            <a:endParaRPr lang="en-US" sz="6000" dirty="0"/>
          </a:p>
        </p:txBody>
      </p:sp>
    </p:spTree>
    <p:extLst>
      <p:ext uri="{BB962C8B-B14F-4D97-AF65-F5344CB8AC3E}">
        <p14:creationId xmlns:p14="http://schemas.microsoft.com/office/powerpoint/2010/main" val="926165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8A5B0D-A149-C82E-4723-E112174A759E}"/>
              </a:ext>
            </a:extLst>
          </p:cNvPr>
          <p:cNvSpPr>
            <a:spLocks noGrp="1"/>
          </p:cNvSpPr>
          <p:nvPr>
            <p:ph idx="1"/>
          </p:nvPr>
        </p:nvSpPr>
        <p:spPr>
          <a:xfrm>
            <a:off x="1492469" y="1641237"/>
            <a:ext cx="10022653" cy="3575526"/>
          </a:xfrm>
        </p:spPr>
        <p:txBody>
          <a:bodyPr>
            <a:normAutofit/>
          </a:bodyPr>
          <a:lstStyle/>
          <a:p>
            <a:pPr marL="0" indent="0" algn="ctr">
              <a:buNone/>
            </a:pPr>
            <a:r>
              <a:rPr lang="en-US" sz="6000" b="1" dirty="0"/>
              <a:t>INCREASE WHEREVER YOU ARE!</a:t>
            </a:r>
            <a:endParaRPr lang="en-US" sz="6000" dirty="0"/>
          </a:p>
        </p:txBody>
      </p:sp>
    </p:spTree>
    <p:extLst>
      <p:ext uri="{BB962C8B-B14F-4D97-AF65-F5344CB8AC3E}">
        <p14:creationId xmlns:p14="http://schemas.microsoft.com/office/powerpoint/2010/main" val="6256294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BC6F2-622F-13C7-17BD-03135CD99AC9}"/>
              </a:ext>
            </a:extLst>
          </p:cNvPr>
          <p:cNvSpPr>
            <a:spLocks noGrp="1"/>
          </p:cNvSpPr>
          <p:nvPr>
            <p:ph type="title"/>
          </p:nvPr>
        </p:nvSpPr>
        <p:spPr>
          <a:xfrm>
            <a:off x="2592925" y="214207"/>
            <a:ext cx="8911687" cy="815807"/>
          </a:xfrm>
        </p:spPr>
        <p:txBody>
          <a:bodyPr/>
          <a:lstStyle/>
          <a:p>
            <a:r>
              <a:rPr lang="en-US" dirty="0"/>
              <a:t>Reminder - </a:t>
            </a:r>
            <a:r>
              <a:rPr lang="en-US" sz="3600" dirty="0">
                <a:latin typeface="Times New Roman" panose="02020603050405020304" pitchFamily="18" charset="0"/>
                <a:cs typeface="Times New Roman" panose="02020603050405020304" pitchFamily="18" charset="0"/>
              </a:rPr>
              <a:t>Jeremiah 29:5-7</a:t>
            </a:r>
            <a:endParaRPr lang="en-US" dirty="0"/>
          </a:p>
        </p:txBody>
      </p:sp>
      <p:sp>
        <p:nvSpPr>
          <p:cNvPr id="3" name="Content Placeholder 2">
            <a:extLst>
              <a:ext uri="{FF2B5EF4-FFF2-40B4-BE49-F238E27FC236}">
                <a16:creationId xmlns:a16="http://schemas.microsoft.com/office/drawing/2014/main" id="{544C9857-9992-7331-F9BF-F505C5879298}"/>
              </a:ext>
            </a:extLst>
          </p:cNvPr>
          <p:cNvSpPr>
            <a:spLocks noGrp="1"/>
          </p:cNvSpPr>
          <p:nvPr>
            <p:ph idx="1"/>
          </p:nvPr>
        </p:nvSpPr>
        <p:spPr>
          <a:xfrm>
            <a:off x="2589212" y="1030013"/>
            <a:ext cx="8915400" cy="5613780"/>
          </a:xfrm>
        </p:spPr>
        <p:txBody>
          <a:bodyPr>
            <a:normAutofit/>
          </a:bodyPr>
          <a:lstStyle/>
          <a:p>
            <a:pPr marL="0" indent="0">
              <a:buNone/>
            </a:pPr>
            <a:r>
              <a:rPr lang="en-US" sz="2400" dirty="0">
                <a:latin typeface="Times New Roman" panose="02020603050405020304" pitchFamily="18" charset="0"/>
                <a:cs typeface="Times New Roman" panose="02020603050405020304" pitchFamily="18" charset="0"/>
              </a:rPr>
              <a:t>Jeremiah sends a letter to the captives and reminds them of what God expects them to do in Babylon.</a:t>
            </a:r>
          </a:p>
          <a:p>
            <a:pPr marL="0" indent="0">
              <a:buNone/>
            </a:pPr>
            <a:endParaRPr lang="en-US" sz="2400" dirty="0">
              <a:latin typeface="Times New Roman" panose="02020603050405020304" pitchFamily="18" charset="0"/>
              <a:cs typeface="Times New Roman" panose="02020603050405020304" pitchFamily="18" charset="0"/>
            </a:endParaRPr>
          </a:p>
          <a:p>
            <a:r>
              <a:rPr lang="en-US" sz="2400" b="1" baseline="30000" dirty="0">
                <a:solidFill>
                  <a:srgbClr val="000000"/>
                </a:solidFill>
                <a:latin typeface="Times New Roman" panose="02020603050405020304" pitchFamily="18" charset="0"/>
                <a:cs typeface="Times New Roman" panose="02020603050405020304" pitchFamily="18" charset="0"/>
              </a:rPr>
              <a:t>5 </a:t>
            </a:r>
            <a:r>
              <a:rPr lang="en-US" sz="2400" b="1" i="0" u="sng" strike="noStrike" dirty="0">
                <a:solidFill>
                  <a:srgbClr val="000000"/>
                </a:solidFill>
                <a:effectLst/>
                <a:latin typeface="Times New Roman" panose="02020603050405020304" pitchFamily="18" charset="0"/>
                <a:cs typeface="Times New Roman" panose="02020603050405020304" pitchFamily="18" charset="0"/>
              </a:rPr>
              <a:t>Build</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 ye houses, and dwell in them; and </a:t>
            </a:r>
            <a:r>
              <a:rPr lang="en-US" sz="2400" b="1" i="0" u="sng" strike="noStrike" dirty="0">
                <a:solidFill>
                  <a:srgbClr val="000000"/>
                </a:solidFill>
                <a:effectLst/>
                <a:latin typeface="Times New Roman" panose="02020603050405020304" pitchFamily="18" charset="0"/>
                <a:cs typeface="Times New Roman" panose="02020603050405020304" pitchFamily="18" charset="0"/>
              </a:rPr>
              <a:t>plant</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 gardens, and eat the fruit of them;</a:t>
            </a:r>
          </a:p>
          <a:p>
            <a:r>
              <a:rPr lang="en-US" sz="2400" b="1" i="0" u="none" strike="noStrike" baseline="30000" dirty="0">
                <a:solidFill>
                  <a:srgbClr val="000000"/>
                </a:solidFill>
                <a:effectLst/>
                <a:latin typeface="Times New Roman" panose="02020603050405020304" pitchFamily="18" charset="0"/>
                <a:cs typeface="Times New Roman" panose="02020603050405020304" pitchFamily="18" charset="0"/>
              </a:rPr>
              <a:t>6 </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Take ye wives, and beget sons and daughters; and take wives for your sons, and give your daughters to husbands, that they may bear sons and daughters; that ye may be </a:t>
            </a:r>
            <a:r>
              <a:rPr lang="en-US" sz="2400" b="1" i="0" u="sng" strike="noStrike" dirty="0">
                <a:solidFill>
                  <a:srgbClr val="000000"/>
                </a:solidFill>
                <a:effectLst/>
                <a:latin typeface="Times New Roman" panose="02020603050405020304" pitchFamily="18" charset="0"/>
                <a:cs typeface="Times New Roman" panose="02020603050405020304" pitchFamily="18" charset="0"/>
              </a:rPr>
              <a:t>increased there, and not diminished.</a:t>
            </a:r>
          </a:p>
          <a:p>
            <a:r>
              <a:rPr lang="en-US" sz="2400" b="1" i="0" u="none" strike="noStrike" baseline="30000" dirty="0">
                <a:solidFill>
                  <a:srgbClr val="000000"/>
                </a:solidFill>
                <a:effectLst/>
                <a:latin typeface="Times New Roman" panose="02020603050405020304" pitchFamily="18" charset="0"/>
                <a:cs typeface="Times New Roman" panose="02020603050405020304" pitchFamily="18" charset="0"/>
              </a:rPr>
              <a:t>7 </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And </a:t>
            </a:r>
            <a:r>
              <a:rPr lang="en-US" sz="2400" b="1" i="0" u="sng" strike="noStrike" dirty="0">
                <a:solidFill>
                  <a:srgbClr val="000000"/>
                </a:solidFill>
                <a:effectLst/>
                <a:latin typeface="Times New Roman" panose="02020603050405020304" pitchFamily="18" charset="0"/>
                <a:cs typeface="Times New Roman" panose="02020603050405020304" pitchFamily="18" charset="0"/>
              </a:rPr>
              <a:t>seek the peace </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of the city whither I have caused you to be carried away captives, and pray unto the Lord for it: for in the peace thereof shall </a:t>
            </a:r>
            <a:r>
              <a:rPr lang="en-US" sz="2400" b="1" i="0" u="sng" strike="noStrike" dirty="0">
                <a:solidFill>
                  <a:srgbClr val="000000"/>
                </a:solidFill>
                <a:effectLst/>
                <a:latin typeface="Times New Roman" panose="02020603050405020304" pitchFamily="18" charset="0"/>
                <a:cs typeface="Times New Roman" panose="02020603050405020304" pitchFamily="18" charset="0"/>
              </a:rPr>
              <a:t>ye have peace</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a:t>
            </a:r>
            <a:endParaRPr lang="en-US" sz="1800" b="0" i="0" u="none" strike="noStrike" dirty="0">
              <a:solidFill>
                <a:srgbClr val="000000"/>
              </a:solidFill>
              <a:effectLst/>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3408722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529D9-C611-C279-51EF-AD717EEB07C9}"/>
              </a:ext>
            </a:extLst>
          </p:cNvPr>
          <p:cNvSpPr>
            <a:spLocks noGrp="1"/>
          </p:cNvSpPr>
          <p:nvPr>
            <p:ph type="title"/>
          </p:nvPr>
        </p:nvSpPr>
        <p:spPr>
          <a:xfrm>
            <a:off x="2592925" y="624110"/>
            <a:ext cx="8911687" cy="857849"/>
          </a:xfrm>
        </p:spPr>
        <p:txBody>
          <a:bodyPr/>
          <a:lstStyle/>
          <a:p>
            <a:r>
              <a:rPr lang="en-US" dirty="0"/>
              <a:t>Diminish</a:t>
            </a:r>
          </a:p>
        </p:txBody>
      </p:sp>
      <p:sp>
        <p:nvSpPr>
          <p:cNvPr id="3" name="Content Placeholder 2">
            <a:extLst>
              <a:ext uri="{FF2B5EF4-FFF2-40B4-BE49-F238E27FC236}">
                <a16:creationId xmlns:a16="http://schemas.microsoft.com/office/drawing/2014/main" id="{D3B4730F-D618-8F1D-7C50-3EAC8D7FC96D}"/>
              </a:ext>
            </a:extLst>
          </p:cNvPr>
          <p:cNvSpPr>
            <a:spLocks noGrp="1"/>
          </p:cNvSpPr>
          <p:nvPr>
            <p:ph idx="1"/>
          </p:nvPr>
        </p:nvSpPr>
        <p:spPr>
          <a:xfrm>
            <a:off x="2589212" y="1671145"/>
            <a:ext cx="8915400" cy="4562745"/>
          </a:xfrm>
        </p:spPr>
        <p:txBody>
          <a:bodyPr>
            <a:normAutofit/>
          </a:bodyPr>
          <a:lstStyle/>
          <a:p>
            <a:r>
              <a:rPr lang="en-US" sz="2400" b="0" i="0" u="none" strike="noStrike" dirty="0">
                <a:solidFill>
                  <a:srgbClr val="0A0A0A"/>
                </a:solidFill>
                <a:effectLst/>
                <a:latin typeface="Times New Roman" panose="02020603050405020304" pitchFamily="18" charset="0"/>
                <a:cs typeface="Times New Roman" panose="02020603050405020304" pitchFamily="18" charset="0"/>
              </a:rPr>
              <a:t>Lessen, to be (or to cause, to make) small or few (or ineffective):—suffer to decrease, gather least (little), be (seem) little, bring to nothing.</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71255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529D9-C611-C279-51EF-AD717EEB07C9}"/>
              </a:ext>
            </a:extLst>
          </p:cNvPr>
          <p:cNvSpPr>
            <a:spLocks noGrp="1"/>
          </p:cNvSpPr>
          <p:nvPr>
            <p:ph type="title"/>
          </p:nvPr>
        </p:nvSpPr>
        <p:spPr/>
        <p:txBody>
          <a:bodyPr/>
          <a:lstStyle/>
          <a:p>
            <a:r>
              <a:rPr lang="en-US" dirty="0"/>
              <a:t>Increase</a:t>
            </a:r>
          </a:p>
        </p:txBody>
      </p:sp>
      <p:sp>
        <p:nvSpPr>
          <p:cNvPr id="3" name="Content Placeholder 2">
            <a:extLst>
              <a:ext uri="{FF2B5EF4-FFF2-40B4-BE49-F238E27FC236}">
                <a16:creationId xmlns:a16="http://schemas.microsoft.com/office/drawing/2014/main" id="{D3B4730F-D618-8F1D-7C50-3EAC8D7FC96D}"/>
              </a:ext>
            </a:extLst>
          </p:cNvPr>
          <p:cNvSpPr>
            <a:spLocks noGrp="1"/>
          </p:cNvSpPr>
          <p:nvPr>
            <p:ph idx="1"/>
          </p:nvPr>
        </p:nvSpPr>
        <p:spPr>
          <a:xfrm>
            <a:off x="2589212" y="1671145"/>
            <a:ext cx="8915400" cy="4562745"/>
          </a:xfrm>
        </p:spPr>
        <p:txBody>
          <a:bodyPr>
            <a:normAutofit/>
          </a:bodyPr>
          <a:lstStyle/>
          <a:p>
            <a:r>
              <a:rPr lang="en-US" sz="2400" dirty="0">
                <a:solidFill>
                  <a:srgbClr val="0A0A0A"/>
                </a:solidFill>
                <a:latin typeface="arial" panose="020B0604020202020204" pitchFamily="34" charset="0"/>
              </a:rPr>
              <a:t>B</a:t>
            </a:r>
            <a:r>
              <a:rPr lang="en-US" sz="2400" b="0" i="0" u="none" strike="noStrike" dirty="0">
                <a:solidFill>
                  <a:srgbClr val="0A0A0A"/>
                </a:solidFill>
                <a:effectLst/>
                <a:latin typeface="arial" panose="020B0604020202020204" pitchFamily="34" charset="0"/>
              </a:rPr>
              <a:t>ring in abundance, be in authority, bring up, enlarge, excel, be full, (make) great(-er), grow up, (be, give, have) more (in number), (make to) multiply, nourish, plenty.</a:t>
            </a:r>
            <a:endParaRPr lang="en-US" sz="2400" dirty="0"/>
          </a:p>
        </p:txBody>
      </p:sp>
    </p:spTree>
    <p:extLst>
      <p:ext uri="{BB962C8B-B14F-4D97-AF65-F5344CB8AC3E}">
        <p14:creationId xmlns:p14="http://schemas.microsoft.com/office/powerpoint/2010/main" val="29700617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C7C42-7B6D-E5F8-91A4-6673360ADBE0}"/>
              </a:ext>
            </a:extLst>
          </p:cNvPr>
          <p:cNvSpPr>
            <a:spLocks noGrp="1"/>
          </p:cNvSpPr>
          <p:nvPr>
            <p:ph type="title"/>
          </p:nvPr>
        </p:nvSpPr>
        <p:spPr>
          <a:xfrm>
            <a:off x="2592925" y="624110"/>
            <a:ext cx="8911687" cy="1047035"/>
          </a:xfrm>
        </p:spPr>
        <p:txBody>
          <a:bodyPr>
            <a:normAutofit/>
          </a:bodyPr>
          <a:lstStyle/>
          <a:p>
            <a:r>
              <a:rPr lang="en-US" dirty="0"/>
              <a:t>Increase wherever you are</a:t>
            </a:r>
          </a:p>
        </p:txBody>
      </p:sp>
      <p:sp>
        <p:nvSpPr>
          <p:cNvPr id="3" name="Content Placeholder 2">
            <a:extLst>
              <a:ext uri="{FF2B5EF4-FFF2-40B4-BE49-F238E27FC236}">
                <a16:creationId xmlns:a16="http://schemas.microsoft.com/office/drawing/2014/main" id="{4AFA120D-0F83-1652-9DCB-730B8C0E2516}"/>
              </a:ext>
            </a:extLst>
          </p:cNvPr>
          <p:cNvSpPr>
            <a:spLocks noGrp="1"/>
          </p:cNvSpPr>
          <p:nvPr>
            <p:ph idx="1"/>
          </p:nvPr>
        </p:nvSpPr>
        <p:spPr>
          <a:xfrm>
            <a:off x="2592925" y="1240222"/>
            <a:ext cx="8915400" cy="5286702"/>
          </a:xfrm>
        </p:spPr>
        <p:txBody>
          <a:bodyPr>
            <a:normAutofit/>
          </a:bodyPr>
          <a:lstStyle/>
          <a:p>
            <a:pPr marL="0" indent="0">
              <a:buNone/>
            </a:pPr>
            <a:endParaRPr lang="en-US" sz="1800" dirty="0"/>
          </a:p>
          <a:p>
            <a:pPr marL="0" indent="0">
              <a:buNone/>
            </a:pPr>
            <a:r>
              <a:rPr lang="en-US" dirty="0">
                <a:solidFill>
                  <a:srgbClr val="000000"/>
                </a:solidFill>
                <a:latin typeface="system-ui"/>
              </a:rPr>
              <a:t>God doesn’t want to diminish you (bring you to nothing).</a:t>
            </a:r>
          </a:p>
          <a:p>
            <a:pPr marL="0" indent="0">
              <a:buNone/>
            </a:pPr>
            <a:r>
              <a:rPr lang="en-US" dirty="0">
                <a:solidFill>
                  <a:srgbClr val="000000"/>
                </a:solidFill>
                <a:latin typeface="system-ui"/>
              </a:rPr>
              <a:t>God wants to increase you wherever you are (bring you in abundance).</a:t>
            </a:r>
          </a:p>
          <a:p>
            <a:pPr marL="0" indent="0">
              <a:buNone/>
            </a:pPr>
            <a:r>
              <a:rPr lang="en-US" dirty="0">
                <a:solidFill>
                  <a:srgbClr val="000000"/>
                </a:solidFill>
                <a:latin typeface="system-ui"/>
              </a:rPr>
              <a:t>He wants to reveal His kingdom and your greatness, and he can do it thru problems.</a:t>
            </a:r>
          </a:p>
          <a:p>
            <a:pPr marL="0" indent="0">
              <a:buNone/>
            </a:pPr>
            <a:r>
              <a:rPr lang="en-US" dirty="0">
                <a:solidFill>
                  <a:srgbClr val="000000"/>
                </a:solidFill>
                <a:latin typeface="system-ui"/>
              </a:rPr>
              <a:t>For Daniel – The problems were his access point and an opportunity to demonstrate the kingdom and he was promoted.</a:t>
            </a:r>
          </a:p>
          <a:p>
            <a:pPr marL="0" indent="0">
              <a:buNone/>
            </a:pPr>
            <a:endParaRPr lang="en-US" dirty="0">
              <a:solidFill>
                <a:srgbClr val="000000"/>
              </a:solidFill>
              <a:latin typeface="system-ui"/>
            </a:endParaRPr>
          </a:p>
          <a:p>
            <a:pPr marL="0" indent="0">
              <a:buNone/>
            </a:pPr>
            <a:r>
              <a:rPr lang="en-US" dirty="0">
                <a:solidFill>
                  <a:srgbClr val="000000"/>
                </a:solidFill>
                <a:latin typeface="system-ui"/>
              </a:rPr>
              <a:t>Keep shining in the midst of problems</a:t>
            </a:r>
          </a:p>
          <a:p>
            <a:pPr marL="0" indent="0">
              <a:buNone/>
            </a:pPr>
            <a:r>
              <a:rPr lang="en-US" dirty="0">
                <a:solidFill>
                  <a:srgbClr val="000000"/>
                </a:solidFill>
                <a:latin typeface="system-ui"/>
              </a:rPr>
              <a:t>Remain unoffended towards God and men. </a:t>
            </a:r>
          </a:p>
          <a:p>
            <a:pPr marL="0" indent="0">
              <a:buNone/>
            </a:pPr>
            <a:r>
              <a:rPr lang="en-US" dirty="0">
                <a:solidFill>
                  <a:srgbClr val="000000"/>
                </a:solidFill>
                <a:latin typeface="system-ui"/>
              </a:rPr>
              <a:t>You are the light of the world.</a:t>
            </a:r>
          </a:p>
          <a:p>
            <a:endParaRPr lang="en-US" dirty="0"/>
          </a:p>
        </p:txBody>
      </p:sp>
    </p:spTree>
    <p:extLst>
      <p:ext uri="{BB962C8B-B14F-4D97-AF65-F5344CB8AC3E}">
        <p14:creationId xmlns:p14="http://schemas.microsoft.com/office/powerpoint/2010/main" val="26849384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8A5B0D-A149-C82E-4723-E112174A759E}"/>
              </a:ext>
            </a:extLst>
          </p:cNvPr>
          <p:cNvSpPr>
            <a:spLocks noGrp="1"/>
          </p:cNvSpPr>
          <p:nvPr>
            <p:ph idx="1"/>
          </p:nvPr>
        </p:nvSpPr>
        <p:spPr>
          <a:xfrm>
            <a:off x="1638300" y="2346207"/>
            <a:ext cx="8915400" cy="3575526"/>
          </a:xfrm>
        </p:spPr>
        <p:txBody>
          <a:bodyPr>
            <a:normAutofit/>
          </a:bodyPr>
          <a:lstStyle/>
          <a:p>
            <a:pPr marL="0" indent="0" algn="ctr">
              <a:buNone/>
            </a:pPr>
            <a:r>
              <a:rPr lang="en-US" sz="6000" b="1" dirty="0"/>
              <a:t>PREPARE FOR PROBLEMS!</a:t>
            </a:r>
            <a:endParaRPr lang="en-US" sz="6000" dirty="0"/>
          </a:p>
        </p:txBody>
      </p:sp>
    </p:spTree>
    <p:extLst>
      <p:ext uri="{BB962C8B-B14F-4D97-AF65-F5344CB8AC3E}">
        <p14:creationId xmlns:p14="http://schemas.microsoft.com/office/powerpoint/2010/main" val="20328065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8A5B0D-A149-C82E-4723-E112174A759E}"/>
              </a:ext>
            </a:extLst>
          </p:cNvPr>
          <p:cNvSpPr>
            <a:spLocks noGrp="1"/>
          </p:cNvSpPr>
          <p:nvPr>
            <p:ph idx="1"/>
          </p:nvPr>
        </p:nvSpPr>
        <p:spPr>
          <a:xfrm>
            <a:off x="1638300" y="2293655"/>
            <a:ext cx="8915400" cy="3575526"/>
          </a:xfrm>
        </p:spPr>
        <p:txBody>
          <a:bodyPr>
            <a:normAutofit/>
          </a:bodyPr>
          <a:lstStyle/>
          <a:p>
            <a:pPr marL="0" indent="0" algn="ctr">
              <a:buNone/>
            </a:pPr>
            <a:r>
              <a:rPr lang="en-US" sz="6000" b="1" dirty="0"/>
              <a:t>GUARD YOUR HEART!</a:t>
            </a:r>
            <a:endParaRPr lang="en-US" sz="6000" dirty="0"/>
          </a:p>
        </p:txBody>
      </p:sp>
    </p:spTree>
    <p:extLst>
      <p:ext uri="{BB962C8B-B14F-4D97-AF65-F5344CB8AC3E}">
        <p14:creationId xmlns:p14="http://schemas.microsoft.com/office/powerpoint/2010/main" val="25343434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8A5B0D-A149-C82E-4723-E112174A759E}"/>
              </a:ext>
            </a:extLst>
          </p:cNvPr>
          <p:cNvSpPr>
            <a:spLocks noGrp="1"/>
          </p:cNvSpPr>
          <p:nvPr>
            <p:ph idx="1"/>
          </p:nvPr>
        </p:nvSpPr>
        <p:spPr>
          <a:xfrm>
            <a:off x="1638299" y="1534510"/>
            <a:ext cx="9481645" cy="4387223"/>
          </a:xfrm>
        </p:spPr>
        <p:txBody>
          <a:bodyPr>
            <a:normAutofit/>
          </a:bodyPr>
          <a:lstStyle/>
          <a:p>
            <a:pPr marL="0" indent="0" algn="ctr">
              <a:buNone/>
            </a:pPr>
            <a:r>
              <a:rPr lang="en-US" sz="6000" b="1" dirty="0"/>
              <a:t>PRAY IN THE MIDST OF PROBLEMS!</a:t>
            </a:r>
            <a:endParaRPr lang="en-US" sz="6000" dirty="0"/>
          </a:p>
        </p:txBody>
      </p:sp>
    </p:spTree>
    <p:extLst>
      <p:ext uri="{BB962C8B-B14F-4D97-AF65-F5344CB8AC3E}">
        <p14:creationId xmlns:p14="http://schemas.microsoft.com/office/powerpoint/2010/main" val="2038287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661BB-A650-AE26-D1A1-22209BDBABB2}"/>
              </a:ext>
            </a:extLst>
          </p:cNvPr>
          <p:cNvSpPr>
            <a:spLocks noGrp="1"/>
          </p:cNvSpPr>
          <p:nvPr>
            <p:ph type="title"/>
          </p:nvPr>
        </p:nvSpPr>
        <p:spPr>
          <a:xfrm>
            <a:off x="2589212" y="306333"/>
            <a:ext cx="8911687" cy="870826"/>
          </a:xfrm>
        </p:spPr>
        <p:txBody>
          <a:bodyPr/>
          <a:lstStyle/>
          <a:p>
            <a:r>
              <a:rPr lang="en-US" dirty="0"/>
              <a:t>Shine thru Problems</a:t>
            </a:r>
          </a:p>
        </p:txBody>
      </p:sp>
      <p:sp>
        <p:nvSpPr>
          <p:cNvPr id="3" name="Content Placeholder 2">
            <a:extLst>
              <a:ext uri="{FF2B5EF4-FFF2-40B4-BE49-F238E27FC236}">
                <a16:creationId xmlns:a16="http://schemas.microsoft.com/office/drawing/2014/main" id="{B1C8879A-E0B2-5E48-CBAB-5A945CDF90A2}"/>
              </a:ext>
            </a:extLst>
          </p:cNvPr>
          <p:cNvSpPr>
            <a:spLocks noGrp="1"/>
          </p:cNvSpPr>
          <p:nvPr>
            <p:ph idx="1"/>
          </p:nvPr>
        </p:nvSpPr>
        <p:spPr>
          <a:xfrm>
            <a:off x="2589212" y="1481959"/>
            <a:ext cx="8915400" cy="4429263"/>
          </a:xfrm>
        </p:spPr>
        <p:txBody>
          <a:bodyPr>
            <a:normAutofit/>
          </a:bodyPr>
          <a:lstStyle/>
          <a:p>
            <a:r>
              <a:rPr lang="en-US" sz="2400" dirty="0">
                <a:solidFill>
                  <a:srgbClr val="000000"/>
                </a:solidFill>
                <a:latin typeface="Times New Roman" panose="02020603050405020304" pitchFamily="18" charset="0"/>
                <a:cs typeface="Times New Roman" panose="02020603050405020304" pitchFamily="18" charset="0"/>
              </a:rPr>
              <a:t>How did Daniel advance the Kingdom of God in perilous time? </a:t>
            </a:r>
          </a:p>
          <a:p>
            <a:r>
              <a:rPr lang="en-US" sz="2400" dirty="0">
                <a:latin typeface="Times New Roman" panose="02020603050405020304" pitchFamily="18" charset="0"/>
                <a:cs typeface="Times New Roman" panose="02020603050405020304" pitchFamily="18" charset="0"/>
              </a:rPr>
              <a:t>Daniel had an excellent Spirit. He brought light, understanding, and knowledge and they saw him use it to solve problems.</a:t>
            </a:r>
          </a:p>
          <a:p>
            <a:r>
              <a:rPr lang="en-US" sz="2400" dirty="0">
                <a:latin typeface="Times New Roman" panose="02020603050405020304" pitchFamily="18" charset="0"/>
                <a:cs typeface="Times New Roman" panose="02020603050405020304" pitchFamily="18" charset="0"/>
              </a:rPr>
              <a:t>Matthew 5:16 KJV – Let your light so </a:t>
            </a:r>
            <a:r>
              <a:rPr lang="en-US" sz="2400" b="1" u="sng" dirty="0">
                <a:latin typeface="Times New Roman" panose="02020603050405020304" pitchFamily="18" charset="0"/>
                <a:cs typeface="Times New Roman" panose="02020603050405020304" pitchFamily="18" charset="0"/>
              </a:rPr>
              <a:t>shine</a:t>
            </a:r>
            <a:r>
              <a:rPr lang="en-US" sz="2400" dirty="0">
                <a:latin typeface="Times New Roman" panose="02020603050405020304" pitchFamily="18" charset="0"/>
                <a:cs typeface="Times New Roman" panose="02020603050405020304" pitchFamily="18" charset="0"/>
              </a:rPr>
              <a:t> before men; that they may see your good works, and glorify your Father which is in heaven.</a:t>
            </a:r>
          </a:p>
          <a:p>
            <a:r>
              <a:rPr lang="en-US" sz="2400" dirty="0">
                <a:latin typeface="Times New Roman" panose="02020603050405020304" pitchFamily="18" charset="0"/>
                <a:cs typeface="Times New Roman" panose="02020603050405020304" pitchFamily="18" charset="0"/>
              </a:rPr>
              <a:t>We are called to shine.</a:t>
            </a:r>
          </a:p>
          <a:p>
            <a:endParaRPr lang="en-US" sz="2400" dirty="0">
              <a:latin typeface="Times New Roman" panose="02020603050405020304" pitchFamily="18" charset="0"/>
              <a:cs typeface="Times New Roman" panose="02020603050405020304" pitchFamily="18" charset="0"/>
            </a:endParaRPr>
          </a:p>
          <a:p>
            <a:pPr marL="0" indent="0">
              <a:buNone/>
            </a:pPr>
            <a:endParaRPr lang="en-US" sz="2400" dirty="0">
              <a:solidFill>
                <a:srgbClr val="000000"/>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2101763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8A5B0D-A149-C82E-4723-E112174A759E}"/>
              </a:ext>
            </a:extLst>
          </p:cNvPr>
          <p:cNvSpPr>
            <a:spLocks noGrp="1"/>
          </p:cNvSpPr>
          <p:nvPr>
            <p:ph idx="1"/>
          </p:nvPr>
        </p:nvSpPr>
        <p:spPr>
          <a:xfrm>
            <a:off x="1638300" y="2346207"/>
            <a:ext cx="8915400" cy="3575526"/>
          </a:xfrm>
        </p:spPr>
        <p:txBody>
          <a:bodyPr>
            <a:normAutofit/>
          </a:bodyPr>
          <a:lstStyle/>
          <a:p>
            <a:pPr marL="0" indent="0" algn="ctr">
              <a:buNone/>
            </a:pPr>
            <a:r>
              <a:rPr lang="en-US" sz="6000" b="1" dirty="0"/>
              <a:t>INCREASE WHEREVER YOU ARE!</a:t>
            </a:r>
            <a:endParaRPr lang="en-US" sz="6000" dirty="0"/>
          </a:p>
        </p:txBody>
      </p:sp>
    </p:spTree>
    <p:extLst>
      <p:ext uri="{BB962C8B-B14F-4D97-AF65-F5344CB8AC3E}">
        <p14:creationId xmlns:p14="http://schemas.microsoft.com/office/powerpoint/2010/main" val="12899392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8A5B0D-A149-C82E-4723-E112174A759E}"/>
              </a:ext>
            </a:extLst>
          </p:cNvPr>
          <p:cNvSpPr>
            <a:spLocks noGrp="1"/>
          </p:cNvSpPr>
          <p:nvPr>
            <p:ph idx="1"/>
          </p:nvPr>
        </p:nvSpPr>
        <p:spPr>
          <a:xfrm>
            <a:off x="1638299" y="1534510"/>
            <a:ext cx="9481645" cy="4387223"/>
          </a:xfrm>
        </p:spPr>
        <p:txBody>
          <a:bodyPr>
            <a:normAutofit/>
          </a:bodyPr>
          <a:lstStyle/>
          <a:p>
            <a:pPr marL="0" indent="0" algn="ctr">
              <a:buNone/>
            </a:pPr>
            <a:r>
              <a:rPr lang="en-US" sz="6000" b="1" dirty="0"/>
              <a:t>STAND IN YOUR PURPOSE!</a:t>
            </a:r>
            <a:endParaRPr lang="en-US" sz="6000" dirty="0"/>
          </a:p>
        </p:txBody>
      </p:sp>
    </p:spTree>
    <p:extLst>
      <p:ext uri="{BB962C8B-B14F-4D97-AF65-F5344CB8AC3E}">
        <p14:creationId xmlns:p14="http://schemas.microsoft.com/office/powerpoint/2010/main" val="34151238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8A5B0D-A149-C82E-4723-E112174A759E}"/>
              </a:ext>
            </a:extLst>
          </p:cNvPr>
          <p:cNvSpPr>
            <a:spLocks noGrp="1"/>
          </p:cNvSpPr>
          <p:nvPr>
            <p:ph idx="1"/>
          </p:nvPr>
        </p:nvSpPr>
        <p:spPr>
          <a:xfrm>
            <a:off x="1638299" y="1534510"/>
            <a:ext cx="9481645" cy="4387223"/>
          </a:xfrm>
        </p:spPr>
        <p:txBody>
          <a:bodyPr>
            <a:normAutofit/>
          </a:bodyPr>
          <a:lstStyle/>
          <a:p>
            <a:pPr marL="0" indent="0" algn="ctr">
              <a:buNone/>
            </a:pPr>
            <a:r>
              <a:rPr lang="en-US" sz="6000" b="1" dirty="0"/>
              <a:t>KEEP SHINING!</a:t>
            </a:r>
            <a:endParaRPr lang="en-US" sz="6000" dirty="0"/>
          </a:p>
        </p:txBody>
      </p:sp>
    </p:spTree>
    <p:extLst>
      <p:ext uri="{BB962C8B-B14F-4D97-AF65-F5344CB8AC3E}">
        <p14:creationId xmlns:p14="http://schemas.microsoft.com/office/powerpoint/2010/main" val="10860044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8FBEA-4B41-BA20-88E4-822A42B69E23}"/>
              </a:ext>
            </a:extLst>
          </p:cNvPr>
          <p:cNvSpPr>
            <a:spLocks noGrp="1"/>
          </p:cNvSpPr>
          <p:nvPr>
            <p:ph type="title"/>
          </p:nvPr>
        </p:nvSpPr>
        <p:spPr>
          <a:xfrm>
            <a:off x="2589212" y="225972"/>
            <a:ext cx="8911687" cy="742235"/>
          </a:xfrm>
        </p:spPr>
        <p:txBody>
          <a:bodyPr/>
          <a:lstStyle/>
          <a:p>
            <a:r>
              <a:rPr lang="en-US" dirty="0"/>
              <a:t>Conclusion – Live Ready</a:t>
            </a:r>
          </a:p>
        </p:txBody>
      </p:sp>
      <p:sp>
        <p:nvSpPr>
          <p:cNvPr id="3" name="Content Placeholder 2">
            <a:extLst>
              <a:ext uri="{FF2B5EF4-FFF2-40B4-BE49-F238E27FC236}">
                <a16:creationId xmlns:a16="http://schemas.microsoft.com/office/drawing/2014/main" id="{233E7261-9B7E-679B-1692-DC97FBB255A4}"/>
              </a:ext>
            </a:extLst>
          </p:cNvPr>
          <p:cNvSpPr>
            <a:spLocks noGrp="1"/>
          </p:cNvSpPr>
          <p:nvPr>
            <p:ph idx="1"/>
          </p:nvPr>
        </p:nvSpPr>
        <p:spPr>
          <a:xfrm>
            <a:off x="2585499" y="1072056"/>
            <a:ext cx="8915400" cy="5465378"/>
          </a:xfrm>
        </p:spPr>
        <p:txBody>
          <a:bodyPr>
            <a:normAutofit lnSpcReduction="10000"/>
          </a:bodyPr>
          <a:lstStyle/>
          <a:p>
            <a:r>
              <a:rPr lang="en-US" sz="1800" dirty="0">
                <a:solidFill>
                  <a:srgbClr val="000000"/>
                </a:solidFill>
                <a:latin typeface="Times New Roman" panose="02020603050405020304" pitchFamily="18" charset="0"/>
                <a:cs typeface="Times New Roman" panose="02020603050405020304" pitchFamily="18" charset="0"/>
              </a:rPr>
              <a:t>Matthew 25 – </a:t>
            </a:r>
            <a:r>
              <a:rPr lang="en-US" b="0" i="0" u="none" strike="noStrike" dirty="0">
                <a:solidFill>
                  <a:srgbClr val="000000"/>
                </a:solidFill>
                <a:effectLst/>
                <a:latin typeface="system-ui"/>
              </a:rPr>
              <a:t>The Kingdom of Heaven can be illustrated by the story of ten bridesmaids</a:t>
            </a:r>
            <a:r>
              <a:rPr lang="en-US" b="0" i="0" u="none" strike="noStrike" dirty="0">
                <a:solidFill>
                  <a:srgbClr val="000000"/>
                </a:solidFill>
                <a:effectLst/>
                <a:latin typeface="Times New Roman" panose="02020603050405020304" pitchFamily="18" charset="0"/>
                <a:cs typeface="Times New Roman" panose="02020603050405020304" pitchFamily="18" charset="0"/>
              </a:rPr>
              <a:t> </a:t>
            </a:r>
            <a:r>
              <a:rPr lang="en-US" b="0" i="0" u="none" strike="noStrike" dirty="0">
                <a:solidFill>
                  <a:srgbClr val="000000"/>
                </a:solidFill>
                <a:effectLst/>
                <a:latin typeface="system-ui"/>
              </a:rPr>
              <a:t>who took their lamps and went to meet the bridegroom</a:t>
            </a:r>
            <a:r>
              <a:rPr lang="en-US" dirty="0">
                <a:solidFill>
                  <a:srgbClr val="000000"/>
                </a:solidFill>
                <a:latin typeface="Times New Roman" panose="02020603050405020304" pitchFamily="18" charset="0"/>
                <a:cs typeface="Times New Roman" panose="02020603050405020304" pitchFamily="18" charset="0"/>
              </a:rPr>
              <a:t>.</a:t>
            </a:r>
          </a:p>
          <a:p>
            <a:pPr algn="l"/>
            <a:r>
              <a:rPr lang="en-US" b="0" i="0" u="none" strike="noStrike" dirty="0">
                <a:solidFill>
                  <a:srgbClr val="000000"/>
                </a:solidFill>
                <a:effectLst/>
                <a:latin typeface="system-ui"/>
              </a:rPr>
              <a:t>But five of them were wise enough to fill their lamps with oil, while the other five were foolish and didn’t when the bridegroom was delayed, they lay down to rest until midnight, when they were roused by the shout, ‘The bridegroom is coming! Come out and welcome him!’</a:t>
            </a:r>
          </a:p>
          <a:p>
            <a:pPr algn="l"/>
            <a:r>
              <a:rPr lang="en-US" b="0" i="0" u="none" strike="noStrike" dirty="0">
                <a:solidFill>
                  <a:srgbClr val="000000"/>
                </a:solidFill>
                <a:effectLst/>
                <a:latin typeface="system-ui"/>
              </a:rPr>
              <a:t>“All the bridesmaids jumped up but the the five who hadn’t any oil begged the others to share with them, for their lamps were going out.</a:t>
            </a:r>
          </a:p>
          <a:p>
            <a:pPr algn="l"/>
            <a:r>
              <a:rPr lang="en-US" b="0" i="0" u="none" strike="noStrike" dirty="0">
                <a:solidFill>
                  <a:srgbClr val="000000"/>
                </a:solidFill>
                <a:effectLst/>
                <a:latin typeface="system-ui"/>
              </a:rPr>
              <a:t>“But the others replied, ‘We haven’t enough. Go instead to the shops and buy some for yourselves.’</a:t>
            </a:r>
          </a:p>
          <a:p>
            <a:pPr algn="l"/>
            <a:r>
              <a:rPr lang="en-US" b="0" i="0" u="none" strike="noStrike" dirty="0">
                <a:solidFill>
                  <a:srgbClr val="000000"/>
                </a:solidFill>
                <a:effectLst/>
                <a:latin typeface="system-ui"/>
              </a:rPr>
              <a:t>“But while they were gone, the bridegroom came, and those who were ready went in with him to the marriage feast, and the door was locked.</a:t>
            </a:r>
          </a:p>
          <a:p>
            <a:pPr algn="l"/>
            <a:r>
              <a:rPr lang="en-US" b="0" i="0" u="none" strike="noStrike" dirty="0">
                <a:solidFill>
                  <a:srgbClr val="000000"/>
                </a:solidFill>
                <a:effectLst/>
                <a:latin typeface="system-ui"/>
              </a:rPr>
              <a:t>“Later, when the other five returned, they stood outside, calling, ‘Sir, open the door for us!’</a:t>
            </a:r>
          </a:p>
          <a:p>
            <a:pPr algn="l"/>
            <a:r>
              <a:rPr lang="en-US" b="0" i="0" u="none" strike="noStrike" dirty="0">
                <a:solidFill>
                  <a:srgbClr val="000000"/>
                </a:solidFill>
                <a:effectLst/>
                <a:latin typeface="system-ui"/>
              </a:rPr>
              <a:t>“But he called back, ‘Go away! It is too late!’</a:t>
            </a:r>
          </a:p>
          <a:p>
            <a:pPr algn="l"/>
            <a:r>
              <a:rPr lang="en-US" b="0" i="0" u="none" strike="noStrike" dirty="0">
                <a:solidFill>
                  <a:srgbClr val="000000"/>
                </a:solidFill>
                <a:effectLst/>
                <a:latin typeface="system-ui"/>
              </a:rPr>
              <a:t>“So stay awake and be prepared, for you do not know the date or moment of His return.</a:t>
            </a:r>
            <a:r>
              <a:rPr lang="en-US" baseline="30000" dirty="0">
                <a:solidFill>
                  <a:srgbClr val="000000"/>
                </a:solidFill>
                <a:latin typeface="system-ui"/>
              </a:rPr>
              <a:t>”</a:t>
            </a:r>
          </a:p>
          <a:p>
            <a:r>
              <a:rPr lang="en-US" b="1" u="sng" dirty="0">
                <a:solidFill>
                  <a:srgbClr val="000000"/>
                </a:solidFill>
                <a:latin typeface="Times New Roman" panose="02020603050405020304" pitchFamily="18" charset="0"/>
                <a:cs typeface="Times New Roman" panose="02020603050405020304" pitchFamily="18" charset="0"/>
              </a:rPr>
              <a:t>Don’t miss your purpose – Live ready. </a:t>
            </a:r>
          </a:p>
          <a:p>
            <a:pPr algn="l"/>
            <a:endParaRPr lang="en-US" b="0" i="0" u="none" strike="noStrike" dirty="0">
              <a:solidFill>
                <a:srgbClr val="000000"/>
              </a:solidFill>
              <a:effectLst/>
              <a:latin typeface="system-ui"/>
            </a:endParaRPr>
          </a:p>
          <a:p>
            <a:endParaRPr lang="en-US" sz="1800" dirty="0"/>
          </a:p>
        </p:txBody>
      </p:sp>
    </p:spTree>
    <p:extLst>
      <p:ext uri="{BB962C8B-B14F-4D97-AF65-F5344CB8AC3E}">
        <p14:creationId xmlns:p14="http://schemas.microsoft.com/office/powerpoint/2010/main" val="6473382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F144E-780D-DFFB-A50A-A1420C016B41}"/>
              </a:ext>
            </a:extLst>
          </p:cNvPr>
          <p:cNvSpPr>
            <a:spLocks noGrp="1"/>
          </p:cNvSpPr>
          <p:nvPr>
            <p:ph type="title"/>
          </p:nvPr>
        </p:nvSpPr>
        <p:spPr/>
        <p:txBody>
          <a:bodyPr/>
          <a:lstStyle/>
          <a:p>
            <a:r>
              <a:rPr lang="en-US" dirty="0"/>
              <a:t>Don’t Miss Your Purpose</a:t>
            </a:r>
          </a:p>
        </p:txBody>
      </p:sp>
      <p:sp>
        <p:nvSpPr>
          <p:cNvPr id="3" name="Content Placeholder 2">
            <a:extLst>
              <a:ext uri="{FF2B5EF4-FFF2-40B4-BE49-F238E27FC236}">
                <a16:creationId xmlns:a16="http://schemas.microsoft.com/office/drawing/2014/main" id="{2CEE7E3E-199F-0B0D-9AAB-03574EF0881A}"/>
              </a:ext>
            </a:extLst>
          </p:cNvPr>
          <p:cNvSpPr>
            <a:spLocks noGrp="1"/>
          </p:cNvSpPr>
          <p:nvPr>
            <p:ph idx="1"/>
          </p:nvPr>
        </p:nvSpPr>
        <p:spPr>
          <a:xfrm>
            <a:off x="2592925" y="1905000"/>
            <a:ext cx="8915400" cy="3777622"/>
          </a:xfrm>
        </p:spPr>
        <p:txBody>
          <a:bodyPr>
            <a:normAutofit/>
          </a:bodyPr>
          <a:lstStyle/>
          <a:p>
            <a:r>
              <a:rPr lang="en-US" sz="2400" dirty="0">
                <a:latin typeface="Times New Roman" panose="02020603050405020304" pitchFamily="18" charset="0"/>
                <a:cs typeface="Times New Roman" panose="02020603050405020304" pitchFamily="18" charset="0"/>
              </a:rPr>
              <a:t>The only reason the bridesmaids were there was to be ready when the bridegroom arrived.</a:t>
            </a:r>
          </a:p>
          <a:p>
            <a:r>
              <a:rPr lang="en-US" sz="2400" dirty="0">
                <a:latin typeface="Times New Roman" panose="02020603050405020304" pitchFamily="18" charset="0"/>
                <a:cs typeface="Times New Roman" panose="02020603050405020304" pitchFamily="18" charset="0"/>
              </a:rPr>
              <a:t>You’re here in this time and season for a reason. Don’t miss your purpose.</a:t>
            </a:r>
          </a:p>
          <a:p>
            <a:r>
              <a:rPr lang="en-US" sz="2400" dirty="0">
                <a:latin typeface="Times New Roman" panose="02020603050405020304" pitchFamily="18" charset="0"/>
                <a:cs typeface="Times New Roman" panose="02020603050405020304" pitchFamily="18" charset="0"/>
              </a:rPr>
              <a:t>God gives us our purpose and our best shine comes when we give our life to Him.</a:t>
            </a:r>
          </a:p>
          <a:p>
            <a:r>
              <a:rPr lang="en-US" sz="2400" dirty="0">
                <a:latin typeface="Times New Roman" panose="02020603050405020304" pitchFamily="18" charset="0"/>
                <a:cs typeface="Times New Roman" panose="02020603050405020304" pitchFamily="18" charset="0"/>
              </a:rPr>
              <a:t>LIVE READY</a:t>
            </a:r>
          </a:p>
        </p:txBody>
      </p:sp>
    </p:spTree>
    <p:extLst>
      <p:ext uri="{BB962C8B-B14F-4D97-AF65-F5344CB8AC3E}">
        <p14:creationId xmlns:p14="http://schemas.microsoft.com/office/powerpoint/2010/main" val="2669413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DC437-4FEB-4019-816F-664FC03B347A}"/>
              </a:ext>
            </a:extLst>
          </p:cNvPr>
          <p:cNvSpPr>
            <a:spLocks noGrp="1"/>
          </p:cNvSpPr>
          <p:nvPr>
            <p:ph type="title"/>
          </p:nvPr>
        </p:nvSpPr>
        <p:spPr>
          <a:xfrm>
            <a:off x="2592925" y="182676"/>
            <a:ext cx="8911687" cy="857849"/>
          </a:xfrm>
        </p:spPr>
        <p:txBody>
          <a:bodyPr/>
          <a:lstStyle/>
          <a:p>
            <a:r>
              <a:rPr lang="en-US" dirty="0"/>
              <a:t>Shine - Daniel 5:11-12</a:t>
            </a:r>
          </a:p>
        </p:txBody>
      </p:sp>
      <p:sp>
        <p:nvSpPr>
          <p:cNvPr id="3" name="Content Placeholder 2">
            <a:extLst>
              <a:ext uri="{FF2B5EF4-FFF2-40B4-BE49-F238E27FC236}">
                <a16:creationId xmlns:a16="http://schemas.microsoft.com/office/drawing/2014/main" id="{347CB192-1FE9-05DF-C5CF-1508949E2610}"/>
              </a:ext>
            </a:extLst>
          </p:cNvPr>
          <p:cNvSpPr>
            <a:spLocks noGrp="1"/>
          </p:cNvSpPr>
          <p:nvPr>
            <p:ph idx="1"/>
          </p:nvPr>
        </p:nvSpPr>
        <p:spPr>
          <a:xfrm>
            <a:off x="2589212" y="1219201"/>
            <a:ext cx="8915400" cy="5318234"/>
          </a:xfrm>
        </p:spPr>
        <p:txBody>
          <a:bodyPr>
            <a:normAutofit/>
          </a:bodyPr>
          <a:lstStyle/>
          <a:p>
            <a:pPr algn="l"/>
            <a:r>
              <a:rPr lang="en-US" sz="2400" u="none" strike="noStrike" baseline="30000" dirty="0">
                <a:solidFill>
                  <a:srgbClr val="000000"/>
                </a:solidFill>
                <a:effectLst/>
                <a:latin typeface="Times New Roman" panose="02020603050405020304" pitchFamily="18" charset="0"/>
                <a:cs typeface="Times New Roman" panose="02020603050405020304" pitchFamily="18" charset="0"/>
              </a:rPr>
              <a:t>11 </a:t>
            </a:r>
            <a:r>
              <a:rPr lang="en-US" sz="2400" u="none" strike="noStrike" dirty="0">
                <a:solidFill>
                  <a:srgbClr val="000000"/>
                </a:solidFill>
                <a:effectLst/>
                <a:latin typeface="Times New Roman" panose="02020603050405020304" pitchFamily="18" charset="0"/>
                <a:cs typeface="Times New Roman" panose="02020603050405020304" pitchFamily="18" charset="0"/>
              </a:rPr>
              <a:t>There is a man in thy kingdom, in whom is the spirit of the holy gods; and in the days of thy father </a:t>
            </a:r>
            <a:r>
              <a:rPr lang="en-US" sz="2400" b="1" u="sng" strike="noStrike" dirty="0">
                <a:solidFill>
                  <a:srgbClr val="000000"/>
                </a:solidFill>
                <a:effectLst/>
                <a:latin typeface="Times New Roman" panose="02020603050405020304" pitchFamily="18" charset="0"/>
                <a:cs typeface="Times New Roman" panose="02020603050405020304" pitchFamily="18" charset="0"/>
              </a:rPr>
              <a:t>light</a:t>
            </a:r>
            <a:r>
              <a:rPr lang="en-US" sz="2400" u="none" strike="noStrike" dirty="0">
                <a:solidFill>
                  <a:srgbClr val="000000"/>
                </a:solidFill>
                <a:effectLst/>
                <a:latin typeface="Times New Roman" panose="02020603050405020304" pitchFamily="18" charset="0"/>
                <a:cs typeface="Times New Roman" panose="02020603050405020304" pitchFamily="18" charset="0"/>
              </a:rPr>
              <a:t> and understanding and wisdom, like the wisdom of the gods, was found in him; whom the king Nebuchadnezzar thy father, the king, I say, thy father, made master of the magicians, astrologers, Chaldeans, and soothsayers;</a:t>
            </a:r>
          </a:p>
          <a:p>
            <a:pPr algn="l"/>
            <a:r>
              <a:rPr lang="en-US" sz="2400" u="none" strike="noStrike" baseline="30000" dirty="0">
                <a:solidFill>
                  <a:srgbClr val="000000"/>
                </a:solidFill>
                <a:effectLst/>
                <a:latin typeface="Times New Roman" panose="02020603050405020304" pitchFamily="18" charset="0"/>
                <a:cs typeface="Times New Roman" panose="02020603050405020304" pitchFamily="18" charset="0"/>
              </a:rPr>
              <a:t>12 </a:t>
            </a:r>
            <a:r>
              <a:rPr lang="en-US" sz="2400" u="none" strike="noStrike" dirty="0">
                <a:solidFill>
                  <a:srgbClr val="000000"/>
                </a:solidFill>
                <a:effectLst/>
                <a:latin typeface="Times New Roman" panose="02020603050405020304" pitchFamily="18" charset="0"/>
                <a:cs typeface="Times New Roman" panose="02020603050405020304" pitchFamily="18" charset="0"/>
              </a:rPr>
              <a:t>Forasmuch as an </a:t>
            </a:r>
            <a:r>
              <a:rPr lang="en-US" sz="2400" b="1" u="sng" strike="noStrike" dirty="0">
                <a:solidFill>
                  <a:srgbClr val="000000"/>
                </a:solidFill>
                <a:effectLst/>
                <a:latin typeface="Times New Roman" panose="02020603050405020304" pitchFamily="18" charset="0"/>
                <a:cs typeface="Times New Roman" panose="02020603050405020304" pitchFamily="18" charset="0"/>
              </a:rPr>
              <a:t>excellent spirit, and knowledge, and understanding, interpreting of dreams, and shewing of hard sentences, and dissolving of doubts</a:t>
            </a:r>
            <a:r>
              <a:rPr lang="en-US" sz="2400" u="none" strike="noStrike" dirty="0">
                <a:solidFill>
                  <a:srgbClr val="000000"/>
                </a:solidFill>
                <a:effectLst/>
                <a:latin typeface="Times New Roman" panose="02020603050405020304" pitchFamily="18" charset="0"/>
                <a:cs typeface="Times New Roman" panose="02020603050405020304" pitchFamily="18" charset="0"/>
              </a:rPr>
              <a:t>, were found in the same Daniel, whom the king named Belteshazzar: now let Daniel be called, and he will shew the interpretation.</a:t>
            </a:r>
            <a:r>
              <a:rPr lang="en-US" sz="2400" dirty="0">
                <a:latin typeface="Times New Roman" panose="02020603050405020304" pitchFamily="18" charset="0"/>
                <a:cs typeface="Times New Roman" panose="02020603050405020304" pitchFamily="18" charset="0"/>
              </a:rPr>
              <a:t> </a:t>
            </a:r>
          </a:p>
          <a:p>
            <a:pPr marL="0" indent="0">
              <a:buNone/>
            </a:pPr>
            <a:endParaRPr lang="en-US" dirty="0"/>
          </a:p>
        </p:txBody>
      </p:sp>
    </p:spTree>
    <p:extLst>
      <p:ext uri="{BB962C8B-B14F-4D97-AF65-F5344CB8AC3E}">
        <p14:creationId xmlns:p14="http://schemas.microsoft.com/office/powerpoint/2010/main" val="3607237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89EF6-2544-C38E-4DAD-0CAF2EB7F2CC}"/>
              </a:ext>
            </a:extLst>
          </p:cNvPr>
          <p:cNvSpPr>
            <a:spLocks noGrp="1"/>
          </p:cNvSpPr>
          <p:nvPr>
            <p:ph type="title"/>
          </p:nvPr>
        </p:nvSpPr>
        <p:spPr>
          <a:xfrm>
            <a:off x="2592925" y="178676"/>
            <a:ext cx="8911687" cy="893379"/>
          </a:xfrm>
        </p:spPr>
        <p:txBody>
          <a:bodyPr/>
          <a:lstStyle/>
          <a:p>
            <a:r>
              <a:rPr lang="en-US" dirty="0"/>
              <a:t>Problems – Study Notes</a:t>
            </a:r>
          </a:p>
        </p:txBody>
      </p:sp>
      <p:sp>
        <p:nvSpPr>
          <p:cNvPr id="3" name="Content Placeholder 2">
            <a:extLst>
              <a:ext uri="{FF2B5EF4-FFF2-40B4-BE49-F238E27FC236}">
                <a16:creationId xmlns:a16="http://schemas.microsoft.com/office/drawing/2014/main" id="{E48E6E85-5940-E068-AD04-4762CF5DE256}"/>
              </a:ext>
            </a:extLst>
          </p:cNvPr>
          <p:cNvSpPr>
            <a:spLocks noGrp="1"/>
          </p:cNvSpPr>
          <p:nvPr>
            <p:ph idx="1"/>
          </p:nvPr>
        </p:nvSpPr>
        <p:spPr>
          <a:xfrm>
            <a:off x="2589212" y="1072056"/>
            <a:ext cx="8915400" cy="5527528"/>
          </a:xfrm>
        </p:spPr>
        <p:txBody>
          <a:bodyPr>
            <a:noAutofit/>
          </a:bodyPr>
          <a:lstStyle/>
          <a:p>
            <a:r>
              <a:rPr lang="en-US" sz="2400" dirty="0">
                <a:latin typeface="Times New Roman" panose="02020603050405020304" pitchFamily="18" charset="0"/>
                <a:cs typeface="Times New Roman" panose="02020603050405020304" pitchFamily="18" charset="0"/>
              </a:rPr>
              <a:t>Ch 1 - The Babylon wants to feed them what is offered to idols – Problem</a:t>
            </a:r>
          </a:p>
          <a:p>
            <a:r>
              <a:rPr lang="en-US" sz="2400" b="1" dirty="0">
                <a:latin typeface="Times New Roman" panose="02020603050405020304" pitchFamily="18" charset="0"/>
                <a:cs typeface="Times New Roman" panose="02020603050405020304" pitchFamily="18" charset="0"/>
              </a:rPr>
              <a:t>Ch 2 - The King will have all wisemen killed in they don’t reveal the secret dream and the interpretation - Problem</a:t>
            </a:r>
          </a:p>
          <a:p>
            <a:r>
              <a:rPr lang="en-US" sz="2400" dirty="0">
                <a:latin typeface="Times New Roman" panose="02020603050405020304" pitchFamily="18" charset="0"/>
                <a:cs typeface="Times New Roman" panose="02020603050405020304" pitchFamily="18" charset="0"/>
              </a:rPr>
              <a:t>Ch 3 - The King commands that anyone who doesn’t worship the idol he built will be thrown in the fiery furnace – Problem</a:t>
            </a:r>
          </a:p>
          <a:p>
            <a:r>
              <a:rPr lang="en-US" sz="2400" dirty="0">
                <a:latin typeface="Times New Roman" panose="02020603050405020304" pitchFamily="18" charset="0"/>
                <a:cs typeface="Times New Roman" panose="02020603050405020304" pitchFamily="18" charset="0"/>
              </a:rPr>
              <a:t>Ch 4 – The King has dream that only Daniel can interpret but it’s bad news for the King – Problem</a:t>
            </a:r>
          </a:p>
          <a:p>
            <a:r>
              <a:rPr lang="en-US" sz="2400" dirty="0">
                <a:latin typeface="Times New Roman" panose="02020603050405020304" pitchFamily="18" charset="0"/>
                <a:cs typeface="Times New Roman" panose="02020603050405020304" pitchFamily="18" charset="0"/>
              </a:rPr>
              <a:t>Ch 5 – The King sees part of a hand writing on a wall and only Daniel can interpret the message but it’s bad news for the king - Problem</a:t>
            </a:r>
          </a:p>
          <a:p>
            <a:r>
              <a:rPr lang="en-US" sz="2400" dirty="0">
                <a:latin typeface="Times New Roman" panose="02020603050405020304" pitchFamily="18" charset="0"/>
                <a:cs typeface="Times New Roman" panose="02020603050405020304" pitchFamily="18" charset="0"/>
              </a:rPr>
              <a:t>Ch 6 - The king creates a law that anyone who prays to any God other than the king will be thrown into the lion’s den - Problem</a:t>
            </a:r>
          </a:p>
        </p:txBody>
      </p:sp>
    </p:spTree>
    <p:extLst>
      <p:ext uri="{BB962C8B-B14F-4D97-AF65-F5344CB8AC3E}">
        <p14:creationId xmlns:p14="http://schemas.microsoft.com/office/powerpoint/2010/main" val="15717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89EF6-2544-C38E-4DAD-0CAF2EB7F2CC}"/>
              </a:ext>
            </a:extLst>
          </p:cNvPr>
          <p:cNvSpPr>
            <a:spLocks noGrp="1"/>
          </p:cNvSpPr>
          <p:nvPr>
            <p:ph type="title"/>
          </p:nvPr>
        </p:nvSpPr>
        <p:spPr>
          <a:xfrm>
            <a:off x="2592925" y="0"/>
            <a:ext cx="8911687" cy="788277"/>
          </a:xfrm>
        </p:spPr>
        <p:txBody>
          <a:bodyPr/>
          <a:lstStyle/>
          <a:p>
            <a:r>
              <a:rPr lang="en-US" dirty="0"/>
              <a:t>Advancement – Study Notes</a:t>
            </a:r>
          </a:p>
        </p:txBody>
      </p:sp>
      <p:sp>
        <p:nvSpPr>
          <p:cNvPr id="3" name="Content Placeholder 2">
            <a:extLst>
              <a:ext uri="{FF2B5EF4-FFF2-40B4-BE49-F238E27FC236}">
                <a16:creationId xmlns:a16="http://schemas.microsoft.com/office/drawing/2014/main" id="{E48E6E85-5940-E068-AD04-4762CF5DE256}"/>
              </a:ext>
            </a:extLst>
          </p:cNvPr>
          <p:cNvSpPr>
            <a:spLocks noGrp="1"/>
          </p:cNvSpPr>
          <p:nvPr>
            <p:ph idx="1"/>
          </p:nvPr>
        </p:nvSpPr>
        <p:spPr>
          <a:xfrm>
            <a:off x="2589212" y="683172"/>
            <a:ext cx="8915400" cy="5995925"/>
          </a:xfrm>
        </p:spPr>
        <p:txBody>
          <a:bodyPr>
            <a:noAutofit/>
          </a:bodyPr>
          <a:lstStyle/>
          <a:p>
            <a:r>
              <a:rPr lang="en-US" sz="2200" dirty="0">
                <a:latin typeface="Times New Roman" panose="02020603050405020304" pitchFamily="18" charset="0"/>
                <a:cs typeface="Times New Roman" panose="02020603050405020304" pitchFamily="18" charset="0"/>
              </a:rPr>
              <a:t>Ch 1 – Daniel and His friends are found to be10 times better than all the magicians and astrologers in his realm and they became the king’s advisors - Advancement</a:t>
            </a:r>
          </a:p>
          <a:p>
            <a:r>
              <a:rPr lang="en-US" sz="2200" dirty="0">
                <a:latin typeface="Times New Roman" panose="02020603050405020304" pitchFamily="18" charset="0"/>
                <a:cs typeface="Times New Roman" panose="02020603050405020304" pitchFamily="18" charset="0"/>
              </a:rPr>
              <a:t>Ch 2 – The King declares God is the God of gods and Lord of Kings and a revealer of secrets - Daniel becomes ruler over the whole province, chief of governors over all the wisemen – Advancement</a:t>
            </a:r>
          </a:p>
          <a:p>
            <a:r>
              <a:rPr lang="en-US" sz="2200" dirty="0">
                <a:latin typeface="Times New Roman" panose="02020603050405020304" pitchFamily="18" charset="0"/>
                <a:cs typeface="Times New Roman" panose="02020603050405020304" pitchFamily="18" charset="0"/>
              </a:rPr>
              <a:t>Ch 3 – A new law is made that every people nation and language that speaks against God shall be killed and their house destroyed, and the 3 Hebrew boys get promoted in Babylon – Advancement</a:t>
            </a:r>
          </a:p>
          <a:p>
            <a:r>
              <a:rPr lang="en-US" sz="2200" dirty="0">
                <a:latin typeface="Times New Roman" panose="02020603050405020304" pitchFamily="18" charset="0"/>
                <a:cs typeface="Times New Roman" panose="02020603050405020304" pitchFamily="18" charset="0"/>
              </a:rPr>
              <a:t>Ch 4 – The King blesses the most High and praises and honors God whose dominion is everlasting, and his kingdom is from generation to generation - Advancement</a:t>
            </a:r>
          </a:p>
          <a:p>
            <a:r>
              <a:rPr lang="en-US" sz="2200" dirty="0">
                <a:latin typeface="Times New Roman" panose="02020603050405020304" pitchFamily="18" charset="0"/>
                <a:cs typeface="Times New Roman" panose="02020603050405020304" pitchFamily="18" charset="0"/>
              </a:rPr>
              <a:t>Ch 5 – Daniel is made the third ruler of the kingdom - Advancement</a:t>
            </a:r>
          </a:p>
          <a:p>
            <a:r>
              <a:rPr lang="en-US" sz="2200" dirty="0">
                <a:latin typeface="Times New Roman" panose="02020603050405020304" pitchFamily="18" charset="0"/>
                <a:cs typeface="Times New Roman" panose="02020603050405020304" pitchFamily="18" charset="0"/>
              </a:rPr>
              <a:t>Ch 6 – A new law is made that in every part of his kingdom that men tremble and fear before God for he is the living God and steadfast for ever. Daniel prospered.  Advancement</a:t>
            </a:r>
          </a:p>
        </p:txBody>
      </p:sp>
    </p:spTree>
    <p:extLst>
      <p:ext uri="{BB962C8B-B14F-4D97-AF65-F5344CB8AC3E}">
        <p14:creationId xmlns:p14="http://schemas.microsoft.com/office/powerpoint/2010/main" val="2491426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8A5B0D-A149-C82E-4723-E112174A759E}"/>
              </a:ext>
            </a:extLst>
          </p:cNvPr>
          <p:cNvSpPr>
            <a:spLocks noGrp="1"/>
          </p:cNvSpPr>
          <p:nvPr>
            <p:ph idx="1"/>
          </p:nvPr>
        </p:nvSpPr>
        <p:spPr>
          <a:xfrm>
            <a:off x="1638299" y="1534510"/>
            <a:ext cx="9481645" cy="4387223"/>
          </a:xfrm>
        </p:spPr>
        <p:txBody>
          <a:bodyPr>
            <a:normAutofit/>
          </a:bodyPr>
          <a:lstStyle/>
          <a:p>
            <a:pPr marL="0" indent="0" algn="ctr">
              <a:buNone/>
            </a:pPr>
            <a:r>
              <a:rPr lang="en-US" sz="6000" b="1" dirty="0"/>
              <a:t>How Did Daniel Shine In The Midst of Problems?</a:t>
            </a:r>
            <a:endParaRPr lang="en-US" sz="6000" dirty="0"/>
          </a:p>
        </p:txBody>
      </p:sp>
    </p:spTree>
    <p:extLst>
      <p:ext uri="{BB962C8B-B14F-4D97-AF65-F5344CB8AC3E}">
        <p14:creationId xmlns:p14="http://schemas.microsoft.com/office/powerpoint/2010/main" val="2389101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8A5B0D-A149-C82E-4723-E112174A759E}"/>
              </a:ext>
            </a:extLst>
          </p:cNvPr>
          <p:cNvSpPr>
            <a:spLocks noGrp="1"/>
          </p:cNvSpPr>
          <p:nvPr>
            <p:ph idx="1"/>
          </p:nvPr>
        </p:nvSpPr>
        <p:spPr>
          <a:xfrm>
            <a:off x="1638300" y="2346207"/>
            <a:ext cx="8915400" cy="3575526"/>
          </a:xfrm>
        </p:spPr>
        <p:txBody>
          <a:bodyPr>
            <a:normAutofit/>
          </a:bodyPr>
          <a:lstStyle/>
          <a:p>
            <a:pPr marL="0" indent="0" algn="ctr">
              <a:buNone/>
            </a:pPr>
            <a:r>
              <a:rPr lang="en-US" sz="6000" b="1" dirty="0"/>
              <a:t>PREPARE FOR PROBLEMS!</a:t>
            </a:r>
            <a:endParaRPr lang="en-US" sz="6000" dirty="0"/>
          </a:p>
        </p:txBody>
      </p:sp>
    </p:spTree>
    <p:extLst>
      <p:ext uri="{BB962C8B-B14F-4D97-AF65-F5344CB8AC3E}">
        <p14:creationId xmlns:p14="http://schemas.microsoft.com/office/powerpoint/2010/main" val="3900000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C7C42-7B6D-E5F8-91A4-6673360ADBE0}"/>
              </a:ext>
            </a:extLst>
          </p:cNvPr>
          <p:cNvSpPr>
            <a:spLocks noGrp="1"/>
          </p:cNvSpPr>
          <p:nvPr>
            <p:ph type="title"/>
          </p:nvPr>
        </p:nvSpPr>
        <p:spPr>
          <a:xfrm>
            <a:off x="2596638" y="105103"/>
            <a:ext cx="8911687" cy="693683"/>
          </a:xfrm>
        </p:spPr>
        <p:txBody>
          <a:bodyPr/>
          <a:lstStyle/>
          <a:p>
            <a:r>
              <a:rPr lang="en-US" dirty="0"/>
              <a:t>Prepare and Purpose</a:t>
            </a:r>
          </a:p>
        </p:txBody>
      </p:sp>
      <p:sp>
        <p:nvSpPr>
          <p:cNvPr id="3" name="Content Placeholder 2">
            <a:extLst>
              <a:ext uri="{FF2B5EF4-FFF2-40B4-BE49-F238E27FC236}">
                <a16:creationId xmlns:a16="http://schemas.microsoft.com/office/drawing/2014/main" id="{4AFA120D-0F83-1652-9DCB-730B8C0E2516}"/>
              </a:ext>
            </a:extLst>
          </p:cNvPr>
          <p:cNvSpPr>
            <a:spLocks noGrp="1"/>
          </p:cNvSpPr>
          <p:nvPr>
            <p:ph idx="1"/>
          </p:nvPr>
        </p:nvSpPr>
        <p:spPr>
          <a:xfrm>
            <a:off x="2596638" y="609600"/>
            <a:ext cx="8915400" cy="6065726"/>
          </a:xfrm>
        </p:spPr>
        <p:txBody>
          <a:bodyPr>
            <a:normAutofit lnSpcReduction="10000"/>
          </a:bodyPr>
          <a:lstStyle/>
          <a:p>
            <a:pPr marL="0" indent="0">
              <a:buNone/>
            </a:pPr>
            <a:endParaRPr lang="en-US" sz="1800" dirty="0"/>
          </a:p>
          <a:p>
            <a:pPr marL="514350" indent="-514350">
              <a:buFont typeface="+mj-lt"/>
              <a:buAutoNum type="arabicPeriod"/>
            </a:pPr>
            <a:r>
              <a:rPr lang="en-US" sz="1800" dirty="0">
                <a:latin typeface="Times New Roman" panose="02020603050405020304" pitchFamily="18" charset="0"/>
                <a:cs typeface="Times New Roman" panose="02020603050405020304" pitchFamily="18" charset="0"/>
              </a:rPr>
              <a:t>In Ch1 Daniel was 13-16 when he was taken captive. He’s</a:t>
            </a:r>
            <a:r>
              <a:rPr lang="en-US" dirty="0">
                <a:latin typeface="Times New Roman" panose="02020603050405020304" pitchFamily="18" charset="0"/>
                <a:cs typeface="Times New Roman" panose="02020603050405020304" pitchFamily="18" charset="0"/>
              </a:rPr>
              <a:t> in</a:t>
            </a:r>
            <a:r>
              <a:rPr lang="en-US" sz="1800" dirty="0">
                <a:latin typeface="Times New Roman" panose="02020603050405020304" pitchFamily="18" charset="0"/>
                <a:cs typeface="Times New Roman" panose="02020603050405020304" pitchFamily="18" charset="0"/>
              </a:rPr>
              <a:t> a foreign region and kingdom </a:t>
            </a:r>
            <a:r>
              <a:rPr lang="en-US" dirty="0">
                <a:latin typeface="Times New Roman" panose="02020603050405020304" pitchFamily="18" charset="0"/>
                <a:cs typeface="Times New Roman" panose="02020603050405020304" pitchFamily="18" charset="0"/>
              </a:rPr>
              <a:t>where serving the true and living God is counter cultural.  H</a:t>
            </a:r>
            <a:r>
              <a:rPr lang="en-US" sz="1800" dirty="0">
                <a:latin typeface="Times New Roman" panose="02020603050405020304" pitchFamily="18" charset="0"/>
                <a:cs typeface="Times New Roman" panose="02020603050405020304" pitchFamily="18" charset="0"/>
              </a:rPr>
              <a:t>e purposed in heart not defile himself with Babylon’s food, Babylon’s fear and Babylon’s worship. </a:t>
            </a: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Defile – Hebrew root word means to repudiate or to divorce or formally separate from.  Daniel was married to the standard of God, married to his training to walk in holiness and sanctification to the true and living God. </a:t>
            </a: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Prepare by Training – Proverbs 22:6 Train up a child in the way he should go; and when he is old, he will not depart from it.</a:t>
            </a:r>
          </a:p>
          <a:p>
            <a:pPr lvl="1"/>
            <a:r>
              <a:rPr lang="en-US" dirty="0">
                <a:latin typeface="Times New Roman" panose="02020603050405020304" pitchFamily="18" charset="0"/>
                <a:cs typeface="Times New Roman" panose="02020603050405020304" pitchFamily="18" charset="0"/>
              </a:rPr>
              <a:t>Sunday School teachers</a:t>
            </a:r>
          </a:p>
          <a:p>
            <a:pPr lvl="1"/>
            <a:r>
              <a:rPr lang="en-US" dirty="0">
                <a:latin typeface="Times New Roman" panose="02020603050405020304" pitchFamily="18" charset="0"/>
                <a:cs typeface="Times New Roman" panose="02020603050405020304" pitchFamily="18" charset="0"/>
              </a:rPr>
              <a:t>Parents</a:t>
            </a:r>
          </a:p>
          <a:p>
            <a:pPr lvl="1"/>
            <a:r>
              <a:rPr lang="en-US" dirty="0">
                <a:latin typeface="Times New Roman" panose="02020603050405020304" pitchFamily="18" charset="0"/>
                <a:cs typeface="Times New Roman" panose="02020603050405020304" pitchFamily="18" charset="0"/>
              </a:rPr>
              <a:t>Grandparents</a:t>
            </a:r>
          </a:p>
          <a:p>
            <a:pPr lvl="1"/>
            <a:r>
              <a:rPr lang="en-US" dirty="0">
                <a:latin typeface="Times New Roman" panose="02020603050405020304" pitchFamily="18" charset="0"/>
                <a:cs typeface="Times New Roman" panose="02020603050405020304" pitchFamily="18" charset="0"/>
              </a:rPr>
              <a:t>Coaches</a:t>
            </a:r>
          </a:p>
          <a:p>
            <a:pPr lvl="1"/>
            <a:r>
              <a:rPr lang="en-US" dirty="0">
                <a:latin typeface="Times New Roman" panose="02020603050405020304" pitchFamily="18" charset="0"/>
                <a:cs typeface="Times New Roman" panose="02020603050405020304" pitchFamily="18" charset="0"/>
              </a:rPr>
              <a:t>Influencers</a:t>
            </a:r>
          </a:p>
          <a:p>
            <a:pPr lvl="1"/>
            <a:r>
              <a:rPr lang="en-US" dirty="0">
                <a:latin typeface="Times New Roman" panose="02020603050405020304" pitchFamily="18" charset="0"/>
                <a:cs typeface="Times New Roman" panose="02020603050405020304" pitchFamily="18" charset="0"/>
              </a:rPr>
              <a:t>Friends</a:t>
            </a:r>
          </a:p>
          <a:p>
            <a:pPr lvl="1"/>
            <a:r>
              <a:rPr lang="en-US" dirty="0">
                <a:latin typeface="Times New Roman" panose="02020603050405020304" pitchFamily="18" charset="0"/>
                <a:cs typeface="Times New Roman" panose="02020603050405020304" pitchFamily="18" charset="0"/>
              </a:rPr>
              <a:t>Preachers</a:t>
            </a:r>
          </a:p>
          <a:p>
            <a:pPr marL="457200" lvl="1" indent="0">
              <a:buNone/>
            </a:pPr>
            <a:r>
              <a:rPr lang="en-US" dirty="0">
                <a:latin typeface="Times New Roman" panose="02020603050405020304" pitchFamily="18" charset="0"/>
                <a:cs typeface="Times New Roman" panose="02020603050405020304" pitchFamily="18" charset="0"/>
              </a:rPr>
              <a:t>Keep it up. You’re marrying them to the standards of God, so they’ll be ready to stand when problems arise, and the temptation is to divorce God. Help them build a foundation of faithfulness.</a:t>
            </a:r>
            <a:endParaRPr lang="en-US" sz="1800" dirty="0"/>
          </a:p>
        </p:txBody>
      </p:sp>
    </p:spTree>
    <p:extLst>
      <p:ext uri="{BB962C8B-B14F-4D97-AF65-F5344CB8AC3E}">
        <p14:creationId xmlns:p14="http://schemas.microsoft.com/office/powerpoint/2010/main" val="2794839296"/>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3365</TotalTime>
  <Words>2378</Words>
  <Application>Microsoft Macintosh PowerPoint</Application>
  <PresentationFormat>Widescreen</PresentationFormat>
  <Paragraphs>143</Paragraphs>
  <Slides>34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Arial</vt:lpstr>
      <vt:lpstr>Arial</vt:lpstr>
      <vt:lpstr>Century Gothic</vt:lpstr>
      <vt:lpstr>system-ui</vt:lpstr>
      <vt:lpstr>Times New Roman</vt:lpstr>
      <vt:lpstr>Wingdings 3</vt:lpstr>
      <vt:lpstr>Wisp</vt:lpstr>
      <vt:lpstr>Shine In The Midst of Problems</vt:lpstr>
      <vt:lpstr>Perilous Times – Condition of the heart</vt:lpstr>
      <vt:lpstr>Shine thru Problems</vt:lpstr>
      <vt:lpstr>Shine - Daniel 5:11-12</vt:lpstr>
      <vt:lpstr>Problems – Study Notes</vt:lpstr>
      <vt:lpstr>Advancement – Study Notes</vt:lpstr>
      <vt:lpstr>PowerPoint Presentation</vt:lpstr>
      <vt:lpstr>PowerPoint Presentation</vt:lpstr>
      <vt:lpstr>Prepare and Purpose</vt:lpstr>
      <vt:lpstr>PowerPoint Presentation</vt:lpstr>
      <vt:lpstr>Problem –  The Secret Dream</vt:lpstr>
      <vt:lpstr>Secret Revealed</vt:lpstr>
      <vt:lpstr>Secret Revealed</vt:lpstr>
      <vt:lpstr>Servant’s Attitude</vt:lpstr>
      <vt:lpstr>PowerPoint Presentation</vt:lpstr>
      <vt:lpstr>Connect Prayer to the Problem</vt:lpstr>
      <vt:lpstr>Daniel 2:22 KJV </vt:lpstr>
      <vt:lpstr>PowerPoint Presentation</vt:lpstr>
      <vt:lpstr>God’s Perspective</vt:lpstr>
      <vt:lpstr>Daniel’s Perspective</vt:lpstr>
      <vt:lpstr>PowerPoint Presentation</vt:lpstr>
      <vt:lpstr>PowerPoint Presentation</vt:lpstr>
      <vt:lpstr>Reminder - Jeremiah 29:5-7</vt:lpstr>
      <vt:lpstr>Diminish</vt:lpstr>
      <vt:lpstr>Increase</vt:lpstr>
      <vt:lpstr>Increase wherever you are</vt:lpstr>
      <vt:lpstr>PowerPoint Presentation</vt:lpstr>
      <vt:lpstr>PowerPoint Presentation</vt:lpstr>
      <vt:lpstr>PowerPoint Presentation</vt:lpstr>
      <vt:lpstr>PowerPoint Presentation</vt:lpstr>
      <vt:lpstr>PowerPoint Presentation</vt:lpstr>
      <vt:lpstr>PowerPoint Presentation</vt:lpstr>
      <vt:lpstr>Conclusion – Live Ready</vt:lpstr>
      <vt:lpstr>Don’t Miss Your Purpose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Serving God In The Midst of Problems</dc:title>
  <dc:creator>Bill  Storvoll</dc:creator>
  <cp:lastModifiedBy>Bill  Storvoll</cp:lastModifiedBy>
  <cp:revision>41</cp:revision>
  <dcterms:created xsi:type="dcterms:W3CDTF">2023-02-11T17:53:59Z</dcterms:created>
  <dcterms:modified xsi:type="dcterms:W3CDTF">2023-02-14T13:28:14Z</dcterms:modified>
</cp:coreProperties>
</file>